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7.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8.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9.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0.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1.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1"/>
    <p:sldMasterId id="2147483694" r:id="rId2"/>
    <p:sldMasterId id="2147483709" r:id="rId3"/>
    <p:sldMasterId id="2147483721" r:id="rId4"/>
    <p:sldMasterId id="2147483733" r:id="rId5"/>
    <p:sldMasterId id="2147483748" r:id="rId6"/>
    <p:sldMasterId id="2147483760" r:id="rId7"/>
    <p:sldMasterId id="2147483772" r:id="rId8"/>
    <p:sldMasterId id="2147483787" r:id="rId9"/>
    <p:sldMasterId id="2147483799" r:id="rId10"/>
    <p:sldMasterId id="2147483811" r:id="rId11"/>
    <p:sldMasterId id="2147483826" r:id="rId12"/>
  </p:sldMasterIdLst>
  <p:notesMasterIdLst>
    <p:notesMasterId r:id="rId54"/>
  </p:notesMasterIdLst>
  <p:handoutMasterIdLst>
    <p:handoutMasterId r:id="rId55"/>
  </p:handoutMasterIdLst>
  <p:sldIdLst>
    <p:sldId id="258" r:id="rId13"/>
    <p:sldId id="290" r:id="rId14"/>
    <p:sldId id="259" r:id="rId15"/>
    <p:sldId id="261" r:id="rId16"/>
    <p:sldId id="260" r:id="rId17"/>
    <p:sldId id="262" r:id="rId18"/>
    <p:sldId id="266" r:id="rId19"/>
    <p:sldId id="267" r:id="rId20"/>
    <p:sldId id="268" r:id="rId21"/>
    <p:sldId id="269" r:id="rId22"/>
    <p:sldId id="270" r:id="rId23"/>
    <p:sldId id="263" r:id="rId24"/>
    <p:sldId id="265" r:id="rId25"/>
    <p:sldId id="271" r:id="rId26"/>
    <p:sldId id="272" r:id="rId27"/>
    <p:sldId id="273" r:id="rId28"/>
    <p:sldId id="274" r:id="rId29"/>
    <p:sldId id="264" r:id="rId30"/>
    <p:sldId id="277" r:id="rId31"/>
    <p:sldId id="278" r:id="rId32"/>
    <p:sldId id="279" r:id="rId33"/>
    <p:sldId id="280" r:id="rId34"/>
    <p:sldId id="281" r:id="rId35"/>
    <p:sldId id="282" r:id="rId36"/>
    <p:sldId id="283" r:id="rId37"/>
    <p:sldId id="284" r:id="rId38"/>
    <p:sldId id="285" r:id="rId39"/>
    <p:sldId id="286" r:id="rId40"/>
    <p:sldId id="287" r:id="rId41"/>
    <p:sldId id="289" r:id="rId42"/>
    <p:sldId id="291" r:id="rId43"/>
    <p:sldId id="292" r:id="rId44"/>
    <p:sldId id="293" r:id="rId45"/>
    <p:sldId id="294" r:id="rId46"/>
    <p:sldId id="295" r:id="rId47"/>
    <p:sldId id="296" r:id="rId48"/>
    <p:sldId id="297" r:id="rId49"/>
    <p:sldId id="305" r:id="rId50"/>
    <p:sldId id="306" r:id="rId51"/>
    <p:sldId id="307" r:id="rId52"/>
    <p:sldId id="304" r:id="rId5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CC3300"/>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F1213F"/>
    <a:srgbClr val="8064A2"/>
    <a:srgbClr val="6179A8"/>
    <a:srgbClr val="5EAFA6"/>
    <a:srgbClr val="5CB565"/>
    <a:srgbClr val="F774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autoAdjust="0"/>
    <p:restoredTop sz="87580" autoAdjust="0"/>
  </p:normalViewPr>
  <p:slideViewPr>
    <p:cSldViewPr>
      <p:cViewPr>
        <p:scale>
          <a:sx n="100" d="100"/>
          <a:sy n="100" d="100"/>
        </p:scale>
        <p:origin x="1880" y="568"/>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7" d="100"/>
          <a:sy n="67" d="100"/>
        </p:scale>
        <p:origin x="-3120"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0A4D8E-C09B-4B76-A10C-D2E885EF70DE}"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14124CCF-6BFD-4F79-B58A-E1B11C70ABEB}">
      <dgm:prSet/>
      <dgm:spPr/>
      <dgm:t>
        <a:bodyPr/>
        <a:lstStyle/>
        <a:p>
          <a:pPr rtl="0"/>
          <a:r>
            <a:rPr lang="en-US" smtClean="0"/>
            <a:t>HTML5/JS</a:t>
          </a:r>
          <a:endParaRPr lang="en-US"/>
        </a:p>
      </dgm:t>
    </dgm:pt>
    <dgm:pt modelId="{E0A8F313-0837-42B9-A198-C5DEB73AA427}" type="parTrans" cxnId="{15000A6D-9792-4462-B812-E6E09C510583}">
      <dgm:prSet/>
      <dgm:spPr/>
      <dgm:t>
        <a:bodyPr/>
        <a:lstStyle/>
        <a:p>
          <a:endParaRPr lang="en-US"/>
        </a:p>
      </dgm:t>
    </dgm:pt>
    <dgm:pt modelId="{9D3D1774-F727-45DD-8E8B-67FFE36657E3}" type="sibTrans" cxnId="{15000A6D-9792-4462-B812-E6E09C510583}">
      <dgm:prSet/>
      <dgm:spPr/>
      <dgm:t>
        <a:bodyPr/>
        <a:lstStyle/>
        <a:p>
          <a:endParaRPr lang="en-US"/>
        </a:p>
      </dgm:t>
    </dgm:pt>
    <dgm:pt modelId="{5C8B81ED-2790-448D-82CD-CF97A398BB9F}">
      <dgm:prSet/>
      <dgm:spPr/>
      <dgm:t>
        <a:bodyPr/>
        <a:lstStyle/>
        <a:p>
          <a:pPr rtl="0"/>
          <a:r>
            <a:rPr lang="en-US" dirty="0" smtClean="0"/>
            <a:t>Cordova</a:t>
          </a:r>
          <a:endParaRPr lang="en-US" dirty="0"/>
        </a:p>
      </dgm:t>
    </dgm:pt>
    <dgm:pt modelId="{557FEA19-D9F0-4FFD-81ED-89A529E60EB3}" type="parTrans" cxnId="{B2627179-8F3D-44A7-94EE-BB28FEB02769}">
      <dgm:prSet/>
      <dgm:spPr/>
      <dgm:t>
        <a:bodyPr/>
        <a:lstStyle/>
        <a:p>
          <a:endParaRPr lang="en-US"/>
        </a:p>
      </dgm:t>
    </dgm:pt>
    <dgm:pt modelId="{C3B0BE21-09A8-4402-8971-E801B2C644EC}" type="sibTrans" cxnId="{B2627179-8F3D-44A7-94EE-BB28FEB02769}">
      <dgm:prSet/>
      <dgm:spPr/>
      <dgm:t>
        <a:bodyPr/>
        <a:lstStyle/>
        <a:p>
          <a:endParaRPr lang="en-US"/>
        </a:p>
      </dgm:t>
    </dgm:pt>
    <dgm:pt modelId="{777C48D6-CE4F-452C-92CE-B279D8F7A7C5}">
      <dgm:prSet/>
      <dgm:spPr/>
      <dgm:t>
        <a:bodyPr/>
        <a:lstStyle/>
        <a:p>
          <a:pPr rtl="0"/>
          <a:r>
            <a:rPr lang="en-US" dirty="0" smtClean="0"/>
            <a:t>Xamarin</a:t>
          </a:r>
          <a:endParaRPr lang="en-US" dirty="0"/>
        </a:p>
      </dgm:t>
    </dgm:pt>
    <dgm:pt modelId="{EA105C2D-297A-4756-818A-6CB404BB5473}" type="parTrans" cxnId="{2D977AB7-FEA9-4BEC-845C-E1C1D8CBD47B}">
      <dgm:prSet/>
      <dgm:spPr/>
      <dgm:t>
        <a:bodyPr/>
        <a:lstStyle/>
        <a:p>
          <a:endParaRPr lang="en-US"/>
        </a:p>
      </dgm:t>
    </dgm:pt>
    <dgm:pt modelId="{3EC9AF6B-72B6-44C7-966F-F97FE5E63742}" type="sibTrans" cxnId="{2D977AB7-FEA9-4BEC-845C-E1C1D8CBD47B}">
      <dgm:prSet/>
      <dgm:spPr/>
      <dgm:t>
        <a:bodyPr/>
        <a:lstStyle/>
        <a:p>
          <a:endParaRPr lang="en-US"/>
        </a:p>
      </dgm:t>
    </dgm:pt>
    <dgm:pt modelId="{04A4E83B-3E9C-4D90-BCD6-F49DCFD303DC}">
      <dgm:prSet/>
      <dgm:spPr/>
      <dgm:t>
        <a:bodyPr/>
        <a:lstStyle/>
        <a:p>
          <a:pPr rtl="0"/>
          <a:r>
            <a:rPr lang="en-US" dirty="0" smtClean="0"/>
            <a:t>Java-Android</a:t>
          </a:r>
        </a:p>
        <a:p>
          <a:pPr rtl="0"/>
          <a:r>
            <a:rPr lang="en-US" dirty="0" smtClean="0"/>
            <a:t>Objective-C/ Swift /iOS</a:t>
          </a:r>
          <a:endParaRPr lang="en-US" dirty="0"/>
        </a:p>
      </dgm:t>
    </dgm:pt>
    <dgm:pt modelId="{C2A674F1-A4F9-4913-995F-AB3E12DCE666}" type="parTrans" cxnId="{84E9E2DA-D0D5-4485-BFF3-C0B6E66DB694}">
      <dgm:prSet/>
      <dgm:spPr/>
      <dgm:t>
        <a:bodyPr/>
        <a:lstStyle/>
        <a:p>
          <a:endParaRPr lang="en-US"/>
        </a:p>
      </dgm:t>
    </dgm:pt>
    <dgm:pt modelId="{C4EB9176-2D80-4452-8587-ADD384EC6063}" type="sibTrans" cxnId="{84E9E2DA-D0D5-4485-BFF3-C0B6E66DB694}">
      <dgm:prSet/>
      <dgm:spPr/>
      <dgm:t>
        <a:bodyPr/>
        <a:lstStyle/>
        <a:p>
          <a:endParaRPr lang="en-US"/>
        </a:p>
      </dgm:t>
    </dgm:pt>
    <dgm:pt modelId="{A342B107-D709-4B1B-A042-08857D46805A}" type="pres">
      <dgm:prSet presAssocID="{F30A4D8E-C09B-4B76-A10C-D2E885EF70DE}" presName="CompostProcess" presStyleCnt="0">
        <dgm:presLayoutVars>
          <dgm:dir/>
          <dgm:resizeHandles val="exact"/>
        </dgm:presLayoutVars>
      </dgm:prSet>
      <dgm:spPr/>
      <dgm:t>
        <a:bodyPr/>
        <a:lstStyle/>
        <a:p>
          <a:endParaRPr lang="en-US"/>
        </a:p>
      </dgm:t>
    </dgm:pt>
    <dgm:pt modelId="{4832A974-E7F3-4D8E-8596-BB2E2C01B1EB}" type="pres">
      <dgm:prSet presAssocID="{F30A4D8E-C09B-4B76-A10C-D2E885EF70DE}" presName="arrow" presStyleLbl="bgShp" presStyleIdx="0" presStyleCnt="1"/>
      <dgm:spPr/>
    </dgm:pt>
    <dgm:pt modelId="{D8767E17-CB8E-478E-8B5F-32C8B63C05D4}" type="pres">
      <dgm:prSet presAssocID="{F30A4D8E-C09B-4B76-A10C-D2E885EF70DE}" presName="linearProcess" presStyleCnt="0"/>
      <dgm:spPr/>
    </dgm:pt>
    <dgm:pt modelId="{75D76ED2-C1ED-4633-8E5E-E3AD47046CD4}" type="pres">
      <dgm:prSet presAssocID="{14124CCF-6BFD-4F79-B58A-E1B11C70ABEB}" presName="textNode" presStyleLbl="node1" presStyleIdx="0" presStyleCnt="4">
        <dgm:presLayoutVars>
          <dgm:bulletEnabled val="1"/>
        </dgm:presLayoutVars>
      </dgm:prSet>
      <dgm:spPr/>
      <dgm:t>
        <a:bodyPr/>
        <a:lstStyle/>
        <a:p>
          <a:endParaRPr lang="en-US"/>
        </a:p>
      </dgm:t>
    </dgm:pt>
    <dgm:pt modelId="{5968CACA-6E86-4E06-A9BB-F88C96F367F3}" type="pres">
      <dgm:prSet presAssocID="{9D3D1774-F727-45DD-8E8B-67FFE36657E3}" presName="sibTrans" presStyleCnt="0"/>
      <dgm:spPr/>
    </dgm:pt>
    <dgm:pt modelId="{48329FE1-F04D-4893-A07F-629A55FD232D}" type="pres">
      <dgm:prSet presAssocID="{5C8B81ED-2790-448D-82CD-CF97A398BB9F}" presName="textNode" presStyleLbl="node1" presStyleIdx="1" presStyleCnt="4">
        <dgm:presLayoutVars>
          <dgm:bulletEnabled val="1"/>
        </dgm:presLayoutVars>
      </dgm:prSet>
      <dgm:spPr/>
      <dgm:t>
        <a:bodyPr/>
        <a:lstStyle/>
        <a:p>
          <a:endParaRPr lang="en-US"/>
        </a:p>
      </dgm:t>
    </dgm:pt>
    <dgm:pt modelId="{427A1369-D4C3-4B2F-82AC-E7E2C7C95C54}" type="pres">
      <dgm:prSet presAssocID="{C3B0BE21-09A8-4402-8971-E801B2C644EC}" presName="sibTrans" presStyleCnt="0"/>
      <dgm:spPr/>
    </dgm:pt>
    <dgm:pt modelId="{9E6C13B3-0683-4911-8B7E-A42AA23C2A42}" type="pres">
      <dgm:prSet presAssocID="{777C48D6-CE4F-452C-92CE-B279D8F7A7C5}" presName="textNode" presStyleLbl="node1" presStyleIdx="2" presStyleCnt="4">
        <dgm:presLayoutVars>
          <dgm:bulletEnabled val="1"/>
        </dgm:presLayoutVars>
      </dgm:prSet>
      <dgm:spPr/>
      <dgm:t>
        <a:bodyPr/>
        <a:lstStyle/>
        <a:p>
          <a:endParaRPr lang="en-US"/>
        </a:p>
      </dgm:t>
    </dgm:pt>
    <dgm:pt modelId="{5E377624-9627-410D-B53B-6258AFE18CDC}" type="pres">
      <dgm:prSet presAssocID="{3EC9AF6B-72B6-44C7-966F-F97FE5E63742}" presName="sibTrans" presStyleCnt="0"/>
      <dgm:spPr/>
    </dgm:pt>
    <dgm:pt modelId="{34B6F6B0-6A97-4770-99FC-E10FD9826F8D}" type="pres">
      <dgm:prSet presAssocID="{04A4E83B-3E9C-4D90-BCD6-F49DCFD303DC}" presName="textNode" presStyleLbl="node1" presStyleIdx="3" presStyleCnt="4">
        <dgm:presLayoutVars>
          <dgm:bulletEnabled val="1"/>
        </dgm:presLayoutVars>
      </dgm:prSet>
      <dgm:spPr/>
      <dgm:t>
        <a:bodyPr/>
        <a:lstStyle/>
        <a:p>
          <a:endParaRPr lang="en-US"/>
        </a:p>
      </dgm:t>
    </dgm:pt>
  </dgm:ptLst>
  <dgm:cxnLst>
    <dgm:cxn modelId="{84E9E2DA-D0D5-4485-BFF3-C0B6E66DB694}" srcId="{F30A4D8E-C09B-4B76-A10C-D2E885EF70DE}" destId="{04A4E83B-3E9C-4D90-BCD6-F49DCFD303DC}" srcOrd="3" destOrd="0" parTransId="{C2A674F1-A4F9-4913-995F-AB3E12DCE666}" sibTransId="{C4EB9176-2D80-4452-8587-ADD384EC6063}"/>
    <dgm:cxn modelId="{DB547767-2173-1D44-A08E-06B27CDBC284}" type="presOf" srcId="{14124CCF-6BFD-4F79-B58A-E1B11C70ABEB}" destId="{75D76ED2-C1ED-4633-8E5E-E3AD47046CD4}" srcOrd="0" destOrd="0" presId="urn:microsoft.com/office/officeart/2005/8/layout/hProcess9"/>
    <dgm:cxn modelId="{270B1FD8-6383-E142-BD6B-2F1B7C0D06C7}" type="presOf" srcId="{F30A4D8E-C09B-4B76-A10C-D2E885EF70DE}" destId="{A342B107-D709-4B1B-A042-08857D46805A}" srcOrd="0" destOrd="0" presId="urn:microsoft.com/office/officeart/2005/8/layout/hProcess9"/>
    <dgm:cxn modelId="{2D977AB7-FEA9-4BEC-845C-E1C1D8CBD47B}" srcId="{F30A4D8E-C09B-4B76-A10C-D2E885EF70DE}" destId="{777C48D6-CE4F-452C-92CE-B279D8F7A7C5}" srcOrd="2" destOrd="0" parTransId="{EA105C2D-297A-4756-818A-6CB404BB5473}" sibTransId="{3EC9AF6B-72B6-44C7-966F-F97FE5E63742}"/>
    <dgm:cxn modelId="{15000A6D-9792-4462-B812-E6E09C510583}" srcId="{F30A4D8E-C09B-4B76-A10C-D2E885EF70DE}" destId="{14124CCF-6BFD-4F79-B58A-E1B11C70ABEB}" srcOrd="0" destOrd="0" parTransId="{E0A8F313-0837-42B9-A198-C5DEB73AA427}" sibTransId="{9D3D1774-F727-45DD-8E8B-67FFE36657E3}"/>
    <dgm:cxn modelId="{0B3EE748-B9EC-264A-8C60-03A66E61CCD5}" type="presOf" srcId="{5C8B81ED-2790-448D-82CD-CF97A398BB9F}" destId="{48329FE1-F04D-4893-A07F-629A55FD232D}" srcOrd="0" destOrd="0" presId="urn:microsoft.com/office/officeart/2005/8/layout/hProcess9"/>
    <dgm:cxn modelId="{3314CFAE-53C4-2D45-A0B1-00A6C9E32662}" type="presOf" srcId="{777C48D6-CE4F-452C-92CE-B279D8F7A7C5}" destId="{9E6C13B3-0683-4911-8B7E-A42AA23C2A42}" srcOrd="0" destOrd="0" presId="urn:microsoft.com/office/officeart/2005/8/layout/hProcess9"/>
    <dgm:cxn modelId="{B8F0B0F5-B198-9147-A1F5-6610AFB97596}" type="presOf" srcId="{04A4E83B-3E9C-4D90-BCD6-F49DCFD303DC}" destId="{34B6F6B0-6A97-4770-99FC-E10FD9826F8D}" srcOrd="0" destOrd="0" presId="urn:microsoft.com/office/officeart/2005/8/layout/hProcess9"/>
    <dgm:cxn modelId="{B2627179-8F3D-44A7-94EE-BB28FEB02769}" srcId="{F30A4D8E-C09B-4B76-A10C-D2E885EF70DE}" destId="{5C8B81ED-2790-448D-82CD-CF97A398BB9F}" srcOrd="1" destOrd="0" parTransId="{557FEA19-D9F0-4FFD-81ED-89A529E60EB3}" sibTransId="{C3B0BE21-09A8-4402-8971-E801B2C644EC}"/>
    <dgm:cxn modelId="{0AB93D8E-C9A0-BE4A-A90F-E56BBE2CB706}" type="presParOf" srcId="{A342B107-D709-4B1B-A042-08857D46805A}" destId="{4832A974-E7F3-4D8E-8596-BB2E2C01B1EB}" srcOrd="0" destOrd="0" presId="urn:microsoft.com/office/officeart/2005/8/layout/hProcess9"/>
    <dgm:cxn modelId="{AA818BF9-F12C-CE4E-BD21-26EF8B094AEF}" type="presParOf" srcId="{A342B107-D709-4B1B-A042-08857D46805A}" destId="{D8767E17-CB8E-478E-8B5F-32C8B63C05D4}" srcOrd="1" destOrd="0" presId="urn:microsoft.com/office/officeart/2005/8/layout/hProcess9"/>
    <dgm:cxn modelId="{4194A8F6-1B88-EC43-848A-9C2083F6350D}" type="presParOf" srcId="{D8767E17-CB8E-478E-8B5F-32C8B63C05D4}" destId="{75D76ED2-C1ED-4633-8E5E-E3AD47046CD4}" srcOrd="0" destOrd="0" presId="urn:microsoft.com/office/officeart/2005/8/layout/hProcess9"/>
    <dgm:cxn modelId="{4DEEB1C2-B23E-5F49-87FA-E0703F2B654C}" type="presParOf" srcId="{D8767E17-CB8E-478E-8B5F-32C8B63C05D4}" destId="{5968CACA-6E86-4E06-A9BB-F88C96F367F3}" srcOrd="1" destOrd="0" presId="urn:microsoft.com/office/officeart/2005/8/layout/hProcess9"/>
    <dgm:cxn modelId="{848077AF-3208-6949-9355-34D822AF5DF7}" type="presParOf" srcId="{D8767E17-CB8E-478E-8B5F-32C8B63C05D4}" destId="{48329FE1-F04D-4893-A07F-629A55FD232D}" srcOrd="2" destOrd="0" presId="urn:microsoft.com/office/officeart/2005/8/layout/hProcess9"/>
    <dgm:cxn modelId="{D66D77E8-A6A3-794E-8974-6D77DB550A1B}" type="presParOf" srcId="{D8767E17-CB8E-478E-8B5F-32C8B63C05D4}" destId="{427A1369-D4C3-4B2F-82AC-E7E2C7C95C54}" srcOrd="3" destOrd="0" presId="urn:microsoft.com/office/officeart/2005/8/layout/hProcess9"/>
    <dgm:cxn modelId="{FDE6F578-F678-9041-ADB3-0652B812B250}" type="presParOf" srcId="{D8767E17-CB8E-478E-8B5F-32C8B63C05D4}" destId="{9E6C13B3-0683-4911-8B7E-A42AA23C2A42}" srcOrd="4" destOrd="0" presId="urn:microsoft.com/office/officeart/2005/8/layout/hProcess9"/>
    <dgm:cxn modelId="{B5D161B0-D0C6-3C4C-8699-502A83FEEBAF}" type="presParOf" srcId="{D8767E17-CB8E-478E-8B5F-32C8B63C05D4}" destId="{5E377624-9627-410D-B53B-6258AFE18CDC}" srcOrd="5" destOrd="0" presId="urn:microsoft.com/office/officeart/2005/8/layout/hProcess9"/>
    <dgm:cxn modelId="{5FC224D8-5747-464B-BE26-D81CAC08A311}" type="presParOf" srcId="{D8767E17-CB8E-478E-8B5F-32C8B63C05D4}" destId="{34B6F6B0-6A97-4770-99FC-E10FD9826F8D}"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C48FAE-ABA8-4FB1-9702-A6259485DADF}"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25FB200F-CD11-444A-8883-3C58D20B9797}">
      <dgm:prSet/>
      <dgm:spPr/>
      <dgm:t>
        <a:bodyPr/>
        <a:lstStyle/>
        <a:p>
          <a:pPr rtl="0"/>
          <a:r>
            <a:rPr lang="en-US" dirty="0" smtClean="0"/>
            <a:t>Mobile Enabled Web</a:t>
          </a:r>
          <a:endParaRPr lang="en-US" dirty="0"/>
        </a:p>
      </dgm:t>
    </dgm:pt>
    <dgm:pt modelId="{DF47D6E3-072B-4B89-A0DF-1F6A1C94EC5E}" type="parTrans" cxnId="{19CF837C-1F8F-4525-9CA6-54B72B944AB5}">
      <dgm:prSet/>
      <dgm:spPr/>
      <dgm:t>
        <a:bodyPr/>
        <a:lstStyle/>
        <a:p>
          <a:endParaRPr lang="en-US"/>
        </a:p>
      </dgm:t>
    </dgm:pt>
    <dgm:pt modelId="{61609A16-BF58-46DA-8DC8-E0E1140D3A19}" type="sibTrans" cxnId="{19CF837C-1F8F-4525-9CA6-54B72B944AB5}">
      <dgm:prSet/>
      <dgm:spPr/>
      <dgm:t>
        <a:bodyPr/>
        <a:lstStyle/>
        <a:p>
          <a:endParaRPr lang="en-US"/>
        </a:p>
      </dgm:t>
    </dgm:pt>
    <dgm:pt modelId="{4322482F-D566-4F02-AA6C-5E6928E7B646}">
      <dgm:prSet/>
      <dgm:spPr/>
      <dgm:t>
        <a:bodyPr/>
        <a:lstStyle/>
        <a:p>
          <a:pPr rtl="0"/>
          <a:r>
            <a:rPr lang="en-US" dirty="0" smtClean="0"/>
            <a:t>Hybrid</a:t>
          </a:r>
          <a:endParaRPr lang="en-US" dirty="0"/>
        </a:p>
      </dgm:t>
    </dgm:pt>
    <dgm:pt modelId="{604F35CA-6A6B-4762-A7B3-7039A14F56CC}" type="parTrans" cxnId="{F086769B-D9EB-40FB-9854-01A36C1AD026}">
      <dgm:prSet/>
      <dgm:spPr/>
      <dgm:t>
        <a:bodyPr/>
        <a:lstStyle/>
        <a:p>
          <a:endParaRPr lang="en-US"/>
        </a:p>
      </dgm:t>
    </dgm:pt>
    <dgm:pt modelId="{AA6D1D43-0DED-4D97-B821-4E5AE1B84A0F}" type="sibTrans" cxnId="{F086769B-D9EB-40FB-9854-01A36C1AD026}">
      <dgm:prSet/>
      <dgm:spPr/>
      <dgm:t>
        <a:bodyPr/>
        <a:lstStyle/>
        <a:p>
          <a:endParaRPr lang="en-US"/>
        </a:p>
      </dgm:t>
    </dgm:pt>
    <dgm:pt modelId="{8C9634F9-CEFC-4FEC-8AE2-42724A31E7D6}">
      <dgm:prSet/>
      <dgm:spPr/>
      <dgm:t>
        <a:bodyPr/>
        <a:lstStyle/>
        <a:p>
          <a:pPr rtl="0"/>
          <a:r>
            <a:rPr lang="en-US" dirty="0" smtClean="0"/>
            <a:t>True</a:t>
          </a:r>
        </a:p>
        <a:p>
          <a:pPr rtl="0"/>
          <a:r>
            <a:rPr lang="en-US" dirty="0" smtClean="0"/>
            <a:t>Native</a:t>
          </a:r>
          <a:endParaRPr lang="en-US" dirty="0"/>
        </a:p>
      </dgm:t>
    </dgm:pt>
    <dgm:pt modelId="{E480E274-4958-4183-83A4-FB50D8A8AA0F}" type="parTrans" cxnId="{FDA7AAB2-8687-4019-A91B-16EBCFA9931E}">
      <dgm:prSet/>
      <dgm:spPr/>
      <dgm:t>
        <a:bodyPr/>
        <a:lstStyle/>
        <a:p>
          <a:endParaRPr lang="en-US"/>
        </a:p>
      </dgm:t>
    </dgm:pt>
    <dgm:pt modelId="{8B4D45B5-5403-491E-BA08-6A4B0F26DAC5}" type="sibTrans" cxnId="{FDA7AAB2-8687-4019-A91B-16EBCFA9931E}">
      <dgm:prSet/>
      <dgm:spPr/>
      <dgm:t>
        <a:bodyPr/>
        <a:lstStyle/>
        <a:p>
          <a:endParaRPr lang="en-US"/>
        </a:p>
      </dgm:t>
    </dgm:pt>
    <dgm:pt modelId="{8623BAAB-C9B0-4DEF-ADD8-32F26367BE67}">
      <dgm:prSet/>
      <dgm:spPr/>
      <dgm:t>
        <a:bodyPr/>
        <a:lstStyle/>
        <a:p>
          <a:pPr rtl="0"/>
          <a:r>
            <a:rPr lang="en-US" dirty="0" smtClean="0"/>
            <a:t>Near Native</a:t>
          </a:r>
          <a:endParaRPr lang="en-US" dirty="0"/>
        </a:p>
      </dgm:t>
    </dgm:pt>
    <dgm:pt modelId="{E6E50599-B317-4188-A764-0938C6005A87}" type="parTrans" cxnId="{18141C69-D999-42A5-88BB-7FFF78AF54D9}">
      <dgm:prSet/>
      <dgm:spPr/>
      <dgm:t>
        <a:bodyPr/>
        <a:lstStyle/>
        <a:p>
          <a:endParaRPr lang="en-US"/>
        </a:p>
      </dgm:t>
    </dgm:pt>
    <dgm:pt modelId="{D2E3CA6F-363C-4D36-BAE1-90FE65A388E0}" type="sibTrans" cxnId="{18141C69-D999-42A5-88BB-7FFF78AF54D9}">
      <dgm:prSet/>
      <dgm:spPr/>
      <dgm:t>
        <a:bodyPr/>
        <a:lstStyle/>
        <a:p>
          <a:endParaRPr lang="en-US"/>
        </a:p>
      </dgm:t>
    </dgm:pt>
    <dgm:pt modelId="{29805ACC-692F-45F9-A0CB-3CBE6D88CE6C}" type="pres">
      <dgm:prSet presAssocID="{B8C48FAE-ABA8-4FB1-9702-A6259485DADF}" presName="diagram" presStyleCnt="0">
        <dgm:presLayoutVars>
          <dgm:chPref val="1"/>
          <dgm:dir/>
          <dgm:animOne val="branch"/>
          <dgm:animLvl val="lvl"/>
          <dgm:resizeHandles/>
        </dgm:presLayoutVars>
      </dgm:prSet>
      <dgm:spPr/>
      <dgm:t>
        <a:bodyPr/>
        <a:lstStyle/>
        <a:p>
          <a:endParaRPr lang="en-US"/>
        </a:p>
      </dgm:t>
    </dgm:pt>
    <dgm:pt modelId="{29AD26C0-3873-4EA8-8733-955003C559F0}" type="pres">
      <dgm:prSet presAssocID="{25FB200F-CD11-444A-8883-3C58D20B9797}" presName="root" presStyleCnt="0"/>
      <dgm:spPr/>
    </dgm:pt>
    <dgm:pt modelId="{5B2153D8-B7F3-47B4-953B-B4C6696CFFD6}" type="pres">
      <dgm:prSet presAssocID="{25FB200F-CD11-444A-8883-3C58D20B9797}" presName="rootComposite" presStyleCnt="0"/>
      <dgm:spPr/>
    </dgm:pt>
    <dgm:pt modelId="{6529E878-F4BB-4C8F-8FA5-263C392FA022}" type="pres">
      <dgm:prSet presAssocID="{25FB200F-CD11-444A-8883-3C58D20B9797}" presName="rootText" presStyleLbl="node1" presStyleIdx="0" presStyleCnt="4" custLinFactNeighborX="-60181" custLinFactNeighborY="-11"/>
      <dgm:spPr/>
      <dgm:t>
        <a:bodyPr/>
        <a:lstStyle/>
        <a:p>
          <a:endParaRPr lang="en-US"/>
        </a:p>
      </dgm:t>
    </dgm:pt>
    <dgm:pt modelId="{204733C5-446D-4B20-8A9B-FB516E11D2BB}" type="pres">
      <dgm:prSet presAssocID="{25FB200F-CD11-444A-8883-3C58D20B9797}" presName="rootConnector" presStyleLbl="node1" presStyleIdx="0" presStyleCnt="4"/>
      <dgm:spPr/>
      <dgm:t>
        <a:bodyPr/>
        <a:lstStyle/>
        <a:p>
          <a:endParaRPr lang="en-US"/>
        </a:p>
      </dgm:t>
    </dgm:pt>
    <dgm:pt modelId="{A0F39D18-A81F-40FF-8232-FEAF2C0415D4}" type="pres">
      <dgm:prSet presAssocID="{25FB200F-CD11-444A-8883-3C58D20B9797}" presName="childShape" presStyleCnt="0"/>
      <dgm:spPr/>
    </dgm:pt>
    <dgm:pt modelId="{477C8B22-66BA-4F5C-BA15-5FBCB33D652F}" type="pres">
      <dgm:prSet presAssocID="{4322482F-D566-4F02-AA6C-5E6928E7B646}" presName="root" presStyleCnt="0"/>
      <dgm:spPr/>
    </dgm:pt>
    <dgm:pt modelId="{5991F5C7-9A5A-4936-A640-69EE903226E0}" type="pres">
      <dgm:prSet presAssocID="{4322482F-D566-4F02-AA6C-5E6928E7B646}" presName="rootComposite" presStyleCnt="0"/>
      <dgm:spPr/>
    </dgm:pt>
    <dgm:pt modelId="{9007036A-CEBC-4C47-9974-C0553AB4AAA5}" type="pres">
      <dgm:prSet presAssocID="{4322482F-D566-4F02-AA6C-5E6928E7B646}" presName="rootText" presStyleLbl="node1" presStyleIdx="1" presStyleCnt="4" custLinFactNeighborX="-837" custLinFactNeighborY="2423"/>
      <dgm:spPr/>
      <dgm:t>
        <a:bodyPr/>
        <a:lstStyle/>
        <a:p>
          <a:endParaRPr lang="en-US"/>
        </a:p>
      </dgm:t>
    </dgm:pt>
    <dgm:pt modelId="{5BC1766A-249F-4D42-BBE8-433311D049B8}" type="pres">
      <dgm:prSet presAssocID="{4322482F-D566-4F02-AA6C-5E6928E7B646}" presName="rootConnector" presStyleLbl="node1" presStyleIdx="1" presStyleCnt="4"/>
      <dgm:spPr/>
      <dgm:t>
        <a:bodyPr/>
        <a:lstStyle/>
        <a:p>
          <a:endParaRPr lang="en-US"/>
        </a:p>
      </dgm:t>
    </dgm:pt>
    <dgm:pt modelId="{85E141A5-34BE-4822-AC2C-40414D580E5C}" type="pres">
      <dgm:prSet presAssocID="{4322482F-D566-4F02-AA6C-5E6928E7B646}" presName="childShape" presStyleCnt="0"/>
      <dgm:spPr/>
    </dgm:pt>
    <dgm:pt modelId="{4071C09C-37C9-422A-9076-9263E2E43305}" type="pres">
      <dgm:prSet presAssocID="{8623BAAB-C9B0-4DEF-ADD8-32F26367BE67}" presName="root" presStyleCnt="0"/>
      <dgm:spPr/>
    </dgm:pt>
    <dgm:pt modelId="{C526844E-6926-4639-9D00-D110FF4A894B}" type="pres">
      <dgm:prSet presAssocID="{8623BAAB-C9B0-4DEF-ADD8-32F26367BE67}" presName="rootComposite" presStyleCnt="0"/>
      <dgm:spPr/>
    </dgm:pt>
    <dgm:pt modelId="{B9663205-6F2C-4E52-8427-30520AC8DFAF}" type="pres">
      <dgm:prSet presAssocID="{8623BAAB-C9B0-4DEF-ADD8-32F26367BE67}" presName="rootText" presStyleLbl="node1" presStyleIdx="2" presStyleCnt="4" custLinFactNeighborX="-1586" custLinFactNeighborY="2423"/>
      <dgm:spPr/>
      <dgm:t>
        <a:bodyPr/>
        <a:lstStyle/>
        <a:p>
          <a:endParaRPr lang="en-US"/>
        </a:p>
      </dgm:t>
    </dgm:pt>
    <dgm:pt modelId="{A677C5C6-60AA-4205-B58C-0DAB3F24CD55}" type="pres">
      <dgm:prSet presAssocID="{8623BAAB-C9B0-4DEF-ADD8-32F26367BE67}" presName="rootConnector" presStyleLbl="node1" presStyleIdx="2" presStyleCnt="4"/>
      <dgm:spPr/>
      <dgm:t>
        <a:bodyPr/>
        <a:lstStyle/>
        <a:p>
          <a:endParaRPr lang="en-US"/>
        </a:p>
      </dgm:t>
    </dgm:pt>
    <dgm:pt modelId="{E6C480C3-6E2C-4048-996A-974CD02F3781}" type="pres">
      <dgm:prSet presAssocID="{8623BAAB-C9B0-4DEF-ADD8-32F26367BE67}" presName="childShape" presStyleCnt="0"/>
      <dgm:spPr/>
    </dgm:pt>
    <dgm:pt modelId="{C7177A9F-221E-426B-962B-BD238462B4CC}" type="pres">
      <dgm:prSet presAssocID="{8C9634F9-CEFC-4FEC-8AE2-42724A31E7D6}" presName="root" presStyleCnt="0"/>
      <dgm:spPr/>
    </dgm:pt>
    <dgm:pt modelId="{C7CDD3F2-C274-443C-8844-AC66C4E3AF6B}" type="pres">
      <dgm:prSet presAssocID="{8C9634F9-CEFC-4FEC-8AE2-42724A31E7D6}" presName="rootComposite" presStyleCnt="0"/>
      <dgm:spPr/>
    </dgm:pt>
    <dgm:pt modelId="{2D1FF5D1-67FB-4122-B9F8-53DC96C3063E}" type="pres">
      <dgm:prSet presAssocID="{8C9634F9-CEFC-4FEC-8AE2-42724A31E7D6}" presName="rootText" presStyleLbl="node1" presStyleIdx="3" presStyleCnt="4" custLinFactNeighborX="-6478" custLinFactNeighborY="54"/>
      <dgm:spPr/>
      <dgm:t>
        <a:bodyPr/>
        <a:lstStyle/>
        <a:p>
          <a:endParaRPr lang="en-US"/>
        </a:p>
      </dgm:t>
    </dgm:pt>
    <dgm:pt modelId="{87D76F0C-6D40-40DC-A107-41C65406A2B1}" type="pres">
      <dgm:prSet presAssocID="{8C9634F9-CEFC-4FEC-8AE2-42724A31E7D6}" presName="rootConnector" presStyleLbl="node1" presStyleIdx="3" presStyleCnt="4"/>
      <dgm:spPr/>
      <dgm:t>
        <a:bodyPr/>
        <a:lstStyle/>
        <a:p>
          <a:endParaRPr lang="en-US"/>
        </a:p>
      </dgm:t>
    </dgm:pt>
    <dgm:pt modelId="{79C9BF19-0F67-42D9-8A2F-19B6717370AE}" type="pres">
      <dgm:prSet presAssocID="{8C9634F9-CEFC-4FEC-8AE2-42724A31E7D6}" presName="childShape" presStyleCnt="0"/>
      <dgm:spPr/>
    </dgm:pt>
  </dgm:ptLst>
  <dgm:cxnLst>
    <dgm:cxn modelId="{41D0DA06-9D1E-DC49-BCF1-65FDED78D9F6}" type="presOf" srcId="{8C9634F9-CEFC-4FEC-8AE2-42724A31E7D6}" destId="{2D1FF5D1-67FB-4122-B9F8-53DC96C3063E}" srcOrd="0" destOrd="0" presId="urn:microsoft.com/office/officeart/2005/8/layout/hierarchy3"/>
    <dgm:cxn modelId="{626238B0-38B6-A645-A40B-32484B62C121}" type="presOf" srcId="{25FB200F-CD11-444A-8883-3C58D20B9797}" destId="{204733C5-446D-4B20-8A9B-FB516E11D2BB}" srcOrd="1" destOrd="0" presId="urn:microsoft.com/office/officeart/2005/8/layout/hierarchy3"/>
    <dgm:cxn modelId="{19CF837C-1F8F-4525-9CA6-54B72B944AB5}" srcId="{B8C48FAE-ABA8-4FB1-9702-A6259485DADF}" destId="{25FB200F-CD11-444A-8883-3C58D20B9797}" srcOrd="0" destOrd="0" parTransId="{DF47D6E3-072B-4B89-A0DF-1F6A1C94EC5E}" sibTransId="{61609A16-BF58-46DA-8DC8-E0E1140D3A19}"/>
    <dgm:cxn modelId="{270458E8-A1D4-0D49-9CBD-2CAFE3AB0637}" type="presOf" srcId="{4322482F-D566-4F02-AA6C-5E6928E7B646}" destId="{5BC1766A-249F-4D42-BBE8-433311D049B8}" srcOrd="1" destOrd="0" presId="urn:microsoft.com/office/officeart/2005/8/layout/hierarchy3"/>
    <dgm:cxn modelId="{4D5D7923-C3F0-3942-AF0E-A1FE88EC779E}" type="presOf" srcId="{4322482F-D566-4F02-AA6C-5E6928E7B646}" destId="{9007036A-CEBC-4C47-9974-C0553AB4AAA5}" srcOrd="0" destOrd="0" presId="urn:microsoft.com/office/officeart/2005/8/layout/hierarchy3"/>
    <dgm:cxn modelId="{18141C69-D999-42A5-88BB-7FFF78AF54D9}" srcId="{B8C48FAE-ABA8-4FB1-9702-A6259485DADF}" destId="{8623BAAB-C9B0-4DEF-ADD8-32F26367BE67}" srcOrd="2" destOrd="0" parTransId="{E6E50599-B317-4188-A764-0938C6005A87}" sibTransId="{D2E3CA6F-363C-4D36-BAE1-90FE65A388E0}"/>
    <dgm:cxn modelId="{15FCF312-16C6-7642-AAA1-A53A1501068D}" type="presOf" srcId="{8623BAAB-C9B0-4DEF-ADD8-32F26367BE67}" destId="{A677C5C6-60AA-4205-B58C-0DAB3F24CD55}" srcOrd="1" destOrd="0" presId="urn:microsoft.com/office/officeart/2005/8/layout/hierarchy3"/>
    <dgm:cxn modelId="{FDA7AAB2-8687-4019-A91B-16EBCFA9931E}" srcId="{B8C48FAE-ABA8-4FB1-9702-A6259485DADF}" destId="{8C9634F9-CEFC-4FEC-8AE2-42724A31E7D6}" srcOrd="3" destOrd="0" parTransId="{E480E274-4958-4183-83A4-FB50D8A8AA0F}" sibTransId="{8B4D45B5-5403-491E-BA08-6A4B0F26DAC5}"/>
    <dgm:cxn modelId="{C6DBCAC7-2C88-544B-9865-C694CE957274}" type="presOf" srcId="{8C9634F9-CEFC-4FEC-8AE2-42724A31E7D6}" destId="{87D76F0C-6D40-40DC-A107-41C65406A2B1}" srcOrd="1" destOrd="0" presId="urn:microsoft.com/office/officeart/2005/8/layout/hierarchy3"/>
    <dgm:cxn modelId="{930203DE-E53B-5F48-8A87-7CBF2BB28A25}" type="presOf" srcId="{25FB200F-CD11-444A-8883-3C58D20B9797}" destId="{6529E878-F4BB-4C8F-8FA5-263C392FA022}" srcOrd="0" destOrd="0" presId="urn:microsoft.com/office/officeart/2005/8/layout/hierarchy3"/>
    <dgm:cxn modelId="{DFABCE84-92C7-DD4B-998A-9B97B41E6AF6}" type="presOf" srcId="{B8C48FAE-ABA8-4FB1-9702-A6259485DADF}" destId="{29805ACC-692F-45F9-A0CB-3CBE6D88CE6C}" srcOrd="0" destOrd="0" presId="urn:microsoft.com/office/officeart/2005/8/layout/hierarchy3"/>
    <dgm:cxn modelId="{F086769B-D9EB-40FB-9854-01A36C1AD026}" srcId="{B8C48FAE-ABA8-4FB1-9702-A6259485DADF}" destId="{4322482F-D566-4F02-AA6C-5E6928E7B646}" srcOrd="1" destOrd="0" parTransId="{604F35CA-6A6B-4762-A7B3-7039A14F56CC}" sibTransId="{AA6D1D43-0DED-4D97-B821-4E5AE1B84A0F}"/>
    <dgm:cxn modelId="{CB56755D-707F-2A40-895D-ABC013B6BA80}" type="presOf" srcId="{8623BAAB-C9B0-4DEF-ADD8-32F26367BE67}" destId="{B9663205-6F2C-4E52-8427-30520AC8DFAF}" srcOrd="0" destOrd="0" presId="urn:microsoft.com/office/officeart/2005/8/layout/hierarchy3"/>
    <dgm:cxn modelId="{C89A496F-2BF0-104D-A51E-05EA7A57E9D1}" type="presParOf" srcId="{29805ACC-692F-45F9-A0CB-3CBE6D88CE6C}" destId="{29AD26C0-3873-4EA8-8733-955003C559F0}" srcOrd="0" destOrd="0" presId="urn:microsoft.com/office/officeart/2005/8/layout/hierarchy3"/>
    <dgm:cxn modelId="{8A404C99-72D6-D947-9639-B4E0DCEFFD49}" type="presParOf" srcId="{29AD26C0-3873-4EA8-8733-955003C559F0}" destId="{5B2153D8-B7F3-47B4-953B-B4C6696CFFD6}" srcOrd="0" destOrd="0" presId="urn:microsoft.com/office/officeart/2005/8/layout/hierarchy3"/>
    <dgm:cxn modelId="{9F382CA7-B663-7645-9E6D-1B69DA4835C9}" type="presParOf" srcId="{5B2153D8-B7F3-47B4-953B-B4C6696CFFD6}" destId="{6529E878-F4BB-4C8F-8FA5-263C392FA022}" srcOrd="0" destOrd="0" presId="urn:microsoft.com/office/officeart/2005/8/layout/hierarchy3"/>
    <dgm:cxn modelId="{BCC54080-E18A-5649-B4F7-0D99D1C9893B}" type="presParOf" srcId="{5B2153D8-B7F3-47B4-953B-B4C6696CFFD6}" destId="{204733C5-446D-4B20-8A9B-FB516E11D2BB}" srcOrd="1" destOrd="0" presId="urn:microsoft.com/office/officeart/2005/8/layout/hierarchy3"/>
    <dgm:cxn modelId="{31FE435C-5F8F-094A-9CC3-B442973F3E4E}" type="presParOf" srcId="{29AD26C0-3873-4EA8-8733-955003C559F0}" destId="{A0F39D18-A81F-40FF-8232-FEAF2C0415D4}" srcOrd="1" destOrd="0" presId="urn:microsoft.com/office/officeart/2005/8/layout/hierarchy3"/>
    <dgm:cxn modelId="{3242E171-82D8-5C45-9E96-96983B9E3AA8}" type="presParOf" srcId="{29805ACC-692F-45F9-A0CB-3CBE6D88CE6C}" destId="{477C8B22-66BA-4F5C-BA15-5FBCB33D652F}" srcOrd="1" destOrd="0" presId="urn:microsoft.com/office/officeart/2005/8/layout/hierarchy3"/>
    <dgm:cxn modelId="{9163EBFF-2ECD-E743-B090-DBBD58B2608E}" type="presParOf" srcId="{477C8B22-66BA-4F5C-BA15-5FBCB33D652F}" destId="{5991F5C7-9A5A-4936-A640-69EE903226E0}" srcOrd="0" destOrd="0" presId="urn:microsoft.com/office/officeart/2005/8/layout/hierarchy3"/>
    <dgm:cxn modelId="{6FB71662-10EA-7A4D-8E29-2B476AD5E1A1}" type="presParOf" srcId="{5991F5C7-9A5A-4936-A640-69EE903226E0}" destId="{9007036A-CEBC-4C47-9974-C0553AB4AAA5}" srcOrd="0" destOrd="0" presId="urn:microsoft.com/office/officeart/2005/8/layout/hierarchy3"/>
    <dgm:cxn modelId="{6C50B470-E01D-734C-844B-D551A40676FB}" type="presParOf" srcId="{5991F5C7-9A5A-4936-A640-69EE903226E0}" destId="{5BC1766A-249F-4D42-BBE8-433311D049B8}" srcOrd="1" destOrd="0" presId="urn:microsoft.com/office/officeart/2005/8/layout/hierarchy3"/>
    <dgm:cxn modelId="{BAA87812-F24D-684E-BCC2-D20C41DCF29E}" type="presParOf" srcId="{477C8B22-66BA-4F5C-BA15-5FBCB33D652F}" destId="{85E141A5-34BE-4822-AC2C-40414D580E5C}" srcOrd="1" destOrd="0" presId="urn:microsoft.com/office/officeart/2005/8/layout/hierarchy3"/>
    <dgm:cxn modelId="{FB0E4530-3F36-DD46-A38E-44B3BBF9D803}" type="presParOf" srcId="{29805ACC-692F-45F9-A0CB-3CBE6D88CE6C}" destId="{4071C09C-37C9-422A-9076-9263E2E43305}" srcOrd="2" destOrd="0" presId="urn:microsoft.com/office/officeart/2005/8/layout/hierarchy3"/>
    <dgm:cxn modelId="{413D4B0B-5C25-7D49-AB43-8FCA32C9D9BB}" type="presParOf" srcId="{4071C09C-37C9-422A-9076-9263E2E43305}" destId="{C526844E-6926-4639-9D00-D110FF4A894B}" srcOrd="0" destOrd="0" presId="urn:microsoft.com/office/officeart/2005/8/layout/hierarchy3"/>
    <dgm:cxn modelId="{71BE6ECC-5C2F-4746-A076-C9790A25674E}" type="presParOf" srcId="{C526844E-6926-4639-9D00-D110FF4A894B}" destId="{B9663205-6F2C-4E52-8427-30520AC8DFAF}" srcOrd="0" destOrd="0" presId="urn:microsoft.com/office/officeart/2005/8/layout/hierarchy3"/>
    <dgm:cxn modelId="{195C17BC-F5A7-4644-9D03-F0A1ED24102A}" type="presParOf" srcId="{C526844E-6926-4639-9D00-D110FF4A894B}" destId="{A677C5C6-60AA-4205-B58C-0DAB3F24CD55}" srcOrd="1" destOrd="0" presId="urn:microsoft.com/office/officeart/2005/8/layout/hierarchy3"/>
    <dgm:cxn modelId="{862CC735-90CD-DA49-92CB-77B5FF993D24}" type="presParOf" srcId="{4071C09C-37C9-422A-9076-9263E2E43305}" destId="{E6C480C3-6E2C-4048-996A-974CD02F3781}" srcOrd="1" destOrd="0" presId="urn:microsoft.com/office/officeart/2005/8/layout/hierarchy3"/>
    <dgm:cxn modelId="{5C27EEA9-7BE7-8946-A0F9-5EEEB1F1115B}" type="presParOf" srcId="{29805ACC-692F-45F9-A0CB-3CBE6D88CE6C}" destId="{C7177A9F-221E-426B-962B-BD238462B4CC}" srcOrd="3" destOrd="0" presId="urn:microsoft.com/office/officeart/2005/8/layout/hierarchy3"/>
    <dgm:cxn modelId="{F7AF597C-E815-1648-8264-4190A6AD67B2}" type="presParOf" srcId="{C7177A9F-221E-426B-962B-BD238462B4CC}" destId="{C7CDD3F2-C274-443C-8844-AC66C4E3AF6B}" srcOrd="0" destOrd="0" presId="urn:microsoft.com/office/officeart/2005/8/layout/hierarchy3"/>
    <dgm:cxn modelId="{392D637A-11D1-D146-A6E8-3EDDA030B180}" type="presParOf" srcId="{C7CDD3F2-C274-443C-8844-AC66C4E3AF6B}" destId="{2D1FF5D1-67FB-4122-B9F8-53DC96C3063E}" srcOrd="0" destOrd="0" presId="urn:microsoft.com/office/officeart/2005/8/layout/hierarchy3"/>
    <dgm:cxn modelId="{90A1970D-9A58-A34A-9224-58A933084AC7}" type="presParOf" srcId="{C7CDD3F2-C274-443C-8844-AC66C4E3AF6B}" destId="{87D76F0C-6D40-40DC-A107-41C65406A2B1}" srcOrd="1" destOrd="0" presId="urn:microsoft.com/office/officeart/2005/8/layout/hierarchy3"/>
    <dgm:cxn modelId="{963E3E83-4013-1748-9C4F-148E8DDFCAFC}" type="presParOf" srcId="{C7177A9F-221E-426B-962B-BD238462B4CC}" destId="{79C9BF19-0F67-42D9-8A2F-19B6717370AE}" srcOrd="1"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32A974-E7F3-4D8E-8596-BB2E2C01B1EB}">
      <dsp:nvSpPr>
        <dsp:cNvPr id="0" name=""/>
        <dsp:cNvSpPr/>
      </dsp:nvSpPr>
      <dsp:spPr>
        <a:xfrm>
          <a:off x="468704" y="0"/>
          <a:ext cx="5311985" cy="190897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D76ED2-C1ED-4633-8E5E-E3AD47046CD4}">
      <dsp:nvSpPr>
        <dsp:cNvPr id="0" name=""/>
        <dsp:cNvSpPr/>
      </dsp:nvSpPr>
      <dsp:spPr>
        <a:xfrm>
          <a:off x="11" y="572691"/>
          <a:ext cx="1475833" cy="76358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smtClean="0"/>
            <a:t>HTML5/JS</a:t>
          </a:r>
          <a:endParaRPr lang="en-US" sz="1200" kern="1200"/>
        </a:p>
      </dsp:txBody>
      <dsp:txXfrm>
        <a:off x="37286" y="609966"/>
        <a:ext cx="1401283" cy="689038"/>
      </dsp:txXfrm>
    </dsp:sp>
    <dsp:sp modelId="{48329FE1-F04D-4893-A07F-629A55FD232D}">
      <dsp:nvSpPr>
        <dsp:cNvPr id="0" name=""/>
        <dsp:cNvSpPr/>
      </dsp:nvSpPr>
      <dsp:spPr>
        <a:xfrm>
          <a:off x="1591191" y="572691"/>
          <a:ext cx="1475833" cy="76358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Cordova</a:t>
          </a:r>
          <a:endParaRPr lang="en-US" sz="1200" kern="1200" dirty="0"/>
        </a:p>
      </dsp:txBody>
      <dsp:txXfrm>
        <a:off x="1628466" y="609966"/>
        <a:ext cx="1401283" cy="689038"/>
      </dsp:txXfrm>
    </dsp:sp>
    <dsp:sp modelId="{9E6C13B3-0683-4911-8B7E-A42AA23C2A42}">
      <dsp:nvSpPr>
        <dsp:cNvPr id="0" name=""/>
        <dsp:cNvSpPr/>
      </dsp:nvSpPr>
      <dsp:spPr>
        <a:xfrm>
          <a:off x="3182370" y="572691"/>
          <a:ext cx="1475833" cy="76358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Xamarin</a:t>
          </a:r>
          <a:endParaRPr lang="en-US" sz="1200" kern="1200" dirty="0"/>
        </a:p>
      </dsp:txBody>
      <dsp:txXfrm>
        <a:off x="3219645" y="609966"/>
        <a:ext cx="1401283" cy="689038"/>
      </dsp:txXfrm>
    </dsp:sp>
    <dsp:sp modelId="{34B6F6B0-6A97-4770-99FC-E10FD9826F8D}">
      <dsp:nvSpPr>
        <dsp:cNvPr id="0" name=""/>
        <dsp:cNvSpPr/>
      </dsp:nvSpPr>
      <dsp:spPr>
        <a:xfrm>
          <a:off x="4773549" y="572691"/>
          <a:ext cx="1475833" cy="76358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Java-Android</a:t>
          </a:r>
        </a:p>
        <a:p>
          <a:pPr lvl="0" algn="ctr" defTabSz="533400" rtl="0">
            <a:lnSpc>
              <a:spcPct val="90000"/>
            </a:lnSpc>
            <a:spcBef>
              <a:spcPct val="0"/>
            </a:spcBef>
            <a:spcAft>
              <a:spcPct val="35000"/>
            </a:spcAft>
          </a:pPr>
          <a:r>
            <a:rPr lang="en-US" sz="1200" kern="1200" dirty="0" smtClean="0"/>
            <a:t>Objective-C/ Swift /iOS</a:t>
          </a:r>
          <a:endParaRPr lang="en-US" sz="1200" kern="1200" dirty="0"/>
        </a:p>
      </dsp:txBody>
      <dsp:txXfrm>
        <a:off x="4810824" y="609966"/>
        <a:ext cx="1401283" cy="6890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29E878-F4BB-4C8F-8FA5-263C392FA022}">
      <dsp:nvSpPr>
        <dsp:cNvPr id="0" name=""/>
        <dsp:cNvSpPr/>
      </dsp:nvSpPr>
      <dsp:spPr>
        <a:xfrm>
          <a:off x="0" y="9081"/>
          <a:ext cx="1303965" cy="6519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rtl="0">
            <a:lnSpc>
              <a:spcPct val="90000"/>
            </a:lnSpc>
            <a:spcBef>
              <a:spcPct val="0"/>
            </a:spcBef>
            <a:spcAft>
              <a:spcPct val="35000"/>
            </a:spcAft>
          </a:pPr>
          <a:r>
            <a:rPr lang="en-US" sz="1700" kern="1200" dirty="0" smtClean="0"/>
            <a:t>Mobile Enabled Web</a:t>
          </a:r>
          <a:endParaRPr lang="en-US" sz="1700" kern="1200" dirty="0"/>
        </a:p>
      </dsp:txBody>
      <dsp:txXfrm>
        <a:off x="19096" y="28177"/>
        <a:ext cx="1265773" cy="613790"/>
      </dsp:txXfrm>
    </dsp:sp>
    <dsp:sp modelId="{9007036A-CEBC-4C47-9974-C0553AB4AAA5}">
      <dsp:nvSpPr>
        <dsp:cNvPr id="0" name=""/>
        <dsp:cNvSpPr/>
      </dsp:nvSpPr>
      <dsp:spPr>
        <a:xfrm>
          <a:off x="1620176" y="18306"/>
          <a:ext cx="1303965" cy="6519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rtl="0">
            <a:lnSpc>
              <a:spcPct val="90000"/>
            </a:lnSpc>
            <a:spcBef>
              <a:spcPct val="0"/>
            </a:spcBef>
            <a:spcAft>
              <a:spcPct val="35000"/>
            </a:spcAft>
          </a:pPr>
          <a:r>
            <a:rPr lang="en-US" sz="1700" kern="1200" dirty="0" smtClean="0"/>
            <a:t>Hybrid</a:t>
          </a:r>
          <a:endParaRPr lang="en-US" sz="1700" kern="1200" dirty="0"/>
        </a:p>
      </dsp:txBody>
      <dsp:txXfrm>
        <a:off x="1639272" y="37402"/>
        <a:ext cx="1265773" cy="613790"/>
      </dsp:txXfrm>
    </dsp:sp>
    <dsp:sp modelId="{B9663205-6F2C-4E52-8427-30520AC8DFAF}">
      <dsp:nvSpPr>
        <dsp:cNvPr id="0" name=""/>
        <dsp:cNvSpPr/>
      </dsp:nvSpPr>
      <dsp:spPr>
        <a:xfrm>
          <a:off x="3240366" y="18306"/>
          <a:ext cx="1303965" cy="6519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rtl="0">
            <a:lnSpc>
              <a:spcPct val="90000"/>
            </a:lnSpc>
            <a:spcBef>
              <a:spcPct val="0"/>
            </a:spcBef>
            <a:spcAft>
              <a:spcPct val="35000"/>
            </a:spcAft>
          </a:pPr>
          <a:r>
            <a:rPr lang="en-US" sz="1700" kern="1200" dirty="0" smtClean="0"/>
            <a:t>Near Native</a:t>
          </a:r>
          <a:endParaRPr lang="en-US" sz="1700" kern="1200" dirty="0"/>
        </a:p>
      </dsp:txBody>
      <dsp:txXfrm>
        <a:off x="3259462" y="37402"/>
        <a:ext cx="1265773" cy="613790"/>
      </dsp:txXfrm>
    </dsp:sp>
    <dsp:sp modelId="{2D1FF5D1-67FB-4122-B9F8-53DC96C3063E}">
      <dsp:nvSpPr>
        <dsp:cNvPr id="0" name=""/>
        <dsp:cNvSpPr/>
      </dsp:nvSpPr>
      <dsp:spPr>
        <a:xfrm>
          <a:off x="4806532" y="9505"/>
          <a:ext cx="1303965" cy="6519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rtl="0">
            <a:lnSpc>
              <a:spcPct val="90000"/>
            </a:lnSpc>
            <a:spcBef>
              <a:spcPct val="0"/>
            </a:spcBef>
            <a:spcAft>
              <a:spcPct val="35000"/>
            </a:spcAft>
          </a:pPr>
          <a:r>
            <a:rPr lang="en-US" sz="1700" kern="1200" dirty="0" smtClean="0"/>
            <a:t>True</a:t>
          </a:r>
        </a:p>
        <a:p>
          <a:pPr lvl="0" algn="ctr" defTabSz="755650" rtl="0">
            <a:lnSpc>
              <a:spcPct val="90000"/>
            </a:lnSpc>
            <a:spcBef>
              <a:spcPct val="0"/>
            </a:spcBef>
            <a:spcAft>
              <a:spcPct val="35000"/>
            </a:spcAft>
          </a:pPr>
          <a:r>
            <a:rPr lang="en-US" sz="1700" kern="1200" dirty="0" smtClean="0"/>
            <a:t>Native</a:t>
          </a:r>
          <a:endParaRPr lang="en-US" sz="1700" kern="1200" dirty="0"/>
        </a:p>
      </dsp:txBody>
      <dsp:txXfrm>
        <a:off x="4825628" y="28601"/>
        <a:ext cx="1265773" cy="61379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smtClean="0">
                <a:latin typeface="Arial" pitchFamily="34" charset="0"/>
                <a:cs typeface="Arial" pitchFamily="34" charset="0"/>
              </a:rPr>
              <a:t>Visual Studio Live! Washington, D.C. 2017</a:t>
            </a:r>
            <a:endParaRPr lang="en-US" sz="1300" b="1" dirty="0">
              <a:latin typeface="Arial" pitchFamily="34" charset="0"/>
              <a:cs typeface="Arial" pitchFamily="34" charset="0"/>
            </a:endParaRP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2ECFD-0169-4599-A79A-8C44AB4A932C}" type="datetimeFigureOut">
              <a:rPr lang="en-US" smtClean="0"/>
              <a:pPr/>
              <a:t>6/3/17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326DE0-BACA-4EA0-B73F-CC7DC1D7F4A1}" type="slidenum">
              <a:rPr lang="en-US" smtClean="0"/>
              <a:pPr/>
              <a:t>‹#›</a:t>
            </a:fld>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1</a:t>
            </a:fld>
            <a:endParaRPr lang="en-US"/>
          </a:p>
        </p:txBody>
      </p:sp>
    </p:spTree>
    <p:extLst>
      <p:ext uri="{BB962C8B-B14F-4D97-AF65-F5344CB8AC3E}">
        <p14:creationId xmlns:p14="http://schemas.microsoft.com/office/powerpoint/2010/main" val="1927395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recently introduced Xamarin.Forms a new library</a:t>
            </a:r>
            <a:r>
              <a:rPr lang="en-US" baseline="0" dirty="0"/>
              <a:t> for cross platform user interface. We will touch up on this later, but this enables you to be highly productive, share code, but build out UI on each platform and access platform APIs.</a:t>
            </a:r>
          </a:p>
          <a:p>
            <a:endParaRPr lang="en-US" baseline="0" dirty="0"/>
          </a:p>
          <a:p>
            <a:r>
              <a:rPr lang="en-US" baseline="0" dirty="0"/>
              <a:t>With Xamarin.Forms you now have a nice Shared UI Code layer, but still access to platform APIs</a:t>
            </a:r>
          </a:p>
          <a:p>
            <a:r>
              <a:rPr lang="en-US" baseline="0" dirty="0"/>
              <a:t>You can start from native, pick a few screens, or start with forms, and replace with native later</a:t>
            </a:r>
          </a:p>
          <a:p>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12</a:t>
            </a:fld>
            <a:endParaRPr lang="en-US"/>
          </a:p>
        </p:txBody>
      </p:sp>
    </p:spTree>
    <p:extLst>
      <p:ext uri="{BB962C8B-B14F-4D97-AF65-F5344CB8AC3E}">
        <p14:creationId xmlns:p14="http://schemas.microsoft.com/office/powerpoint/2010/main" val="292853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Pick what is right</a:t>
            </a:r>
            <a:r>
              <a:rPr lang="en-US" baseline="0" dirty="0" smtClean="0"/>
              <a:t> for you!</a:t>
            </a:r>
          </a:p>
          <a:p>
            <a:endParaRPr lang="en-US" baseline="0" dirty="0" smtClean="0"/>
          </a:p>
          <a:p>
            <a:r>
              <a:rPr lang="en-US" baseline="0" dirty="0" smtClean="0"/>
              <a:t>Xamarin has this nifty guide to help you decide to go traditional or with Xamarin.Forms</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1370331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Xamarin.Forms is much more that just a framework and includes everything</a:t>
            </a:r>
            <a:r>
              <a:rPr lang="en-US" baseline="0" dirty="0"/>
              <a:t> you need to get up and running to build out full native applications.</a:t>
            </a:r>
          </a:p>
          <a:p>
            <a:endParaRPr lang="en-US" baseline="0" dirty="0"/>
          </a:p>
          <a:p>
            <a:r>
              <a:rPr lang="en-US" baseline="0" dirty="0"/>
              <a:t>If you are used to MVVM type of development you will feel right at home.</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14</a:t>
            </a:fld>
            <a:endParaRPr lang="en-US"/>
          </a:p>
        </p:txBody>
      </p:sp>
    </p:spTree>
    <p:extLst>
      <p:ext uri="{BB962C8B-B14F-4D97-AF65-F5344CB8AC3E}">
        <p14:creationId xmlns:p14="http://schemas.microsoft.com/office/powerpoint/2010/main" val="1877540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you have a set</a:t>
            </a:r>
            <a:r>
              <a:rPr lang="en-US" baseline="0" dirty="0"/>
              <a:t> of pages for each screen of your application</a:t>
            </a:r>
          </a:p>
          <a:p>
            <a:r>
              <a:rPr lang="en-US" baseline="0" dirty="0"/>
              <a:t>There are things like Content, and </a:t>
            </a:r>
            <a:r>
              <a:rPr lang="en-US" baseline="0" dirty="0" err="1"/>
              <a:t>MasterDetail</a:t>
            </a:r>
            <a:r>
              <a:rPr lang="en-US" baseline="0" dirty="0"/>
              <a:t> which gives you a nice </a:t>
            </a:r>
            <a:r>
              <a:rPr lang="en-US" baseline="0" dirty="0" err="1"/>
              <a:t>flyout</a:t>
            </a:r>
            <a:endParaRPr lang="en-US" baseline="0" dirty="0"/>
          </a:p>
          <a:p>
            <a:r>
              <a:rPr lang="en-US" baseline="0" dirty="0"/>
              <a:t>With a tabbed view you get the correct look on each platform</a:t>
            </a:r>
          </a:p>
          <a:p>
            <a:r>
              <a:rPr lang="en-US" baseline="0" dirty="0"/>
              <a:t>iOS on bottom, Android on top, and on WP you have a Pivot control</a:t>
            </a:r>
          </a:p>
          <a:p>
            <a:endParaRPr lang="en-US" baseline="0" dirty="0"/>
          </a:p>
          <a:p>
            <a:r>
              <a:rPr lang="en-US" dirty="0"/>
              <a:t>Inside of a page</a:t>
            </a:r>
            <a:r>
              <a:rPr lang="en-US" baseline="0" dirty="0"/>
              <a:t> are layouts</a:t>
            </a:r>
          </a:p>
          <a:p>
            <a:r>
              <a:rPr lang="en-US" baseline="0" dirty="0"/>
              <a:t>A lot of options from something simple like a stack panel to complex and powerful grids</a:t>
            </a:r>
          </a:p>
          <a:p>
            <a:endParaRPr lang="en-US" dirty="0"/>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15</a:t>
            </a:fld>
            <a:endParaRPr lang="en-US"/>
          </a:p>
        </p:txBody>
      </p:sp>
    </p:spTree>
    <p:extLst>
      <p:ext uri="{BB962C8B-B14F-4D97-AF65-F5344CB8AC3E}">
        <p14:creationId xmlns:p14="http://schemas.microsoft.com/office/powerpoint/2010/main" val="2122510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Phone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16</a:t>
            </a:fld>
            <a:endParaRPr lang="en-US"/>
          </a:p>
        </p:txBody>
      </p:sp>
    </p:spTree>
    <p:extLst>
      <p:ext uri="{BB962C8B-B14F-4D97-AF65-F5344CB8AC3E}">
        <p14:creationId xmlns:p14="http://schemas.microsoft.com/office/powerpoint/2010/main" val="1005308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Xamarin.Forms</a:t>
            </a:r>
            <a:r>
              <a:rPr lang="en-US" dirty="0"/>
              <a:t> you can easily extend and embed</a:t>
            </a:r>
            <a:r>
              <a:rPr lang="en-US" baseline="0" dirty="0"/>
              <a:t> custom views, mix and match screens, called native </a:t>
            </a:r>
            <a:r>
              <a:rPr lang="en-US" baseline="0" dirty="0" err="1"/>
              <a:t>apis</a:t>
            </a:r>
            <a:r>
              <a:rPr lang="en-US" baseline="0" dirty="0"/>
              <a:t>, or even easily migrate to a traditional app and share your backend logic.</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17</a:t>
            </a:fld>
            <a:endParaRPr lang="en-US"/>
          </a:p>
        </p:txBody>
      </p:sp>
    </p:spTree>
    <p:extLst>
      <p:ext uri="{BB962C8B-B14F-4D97-AF65-F5344CB8AC3E}">
        <p14:creationId xmlns:p14="http://schemas.microsoft.com/office/powerpoint/2010/main" val="565961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platform specific code no matter how you are developing</a:t>
            </a:r>
            <a:r>
              <a:rPr lang="en-US" baseline="0" dirty="0"/>
              <a:t> traditional Xamarin or with Xamarin.Forms.</a:t>
            </a:r>
          </a:p>
          <a:p>
            <a:endParaRPr lang="en-US" baseline="0" dirty="0"/>
          </a:p>
          <a:p>
            <a:r>
              <a:rPr lang="en-US" baseline="0" dirty="0"/>
              <a:t>However, many platform APIs are the same bit of functionality, but with different APIs.</a:t>
            </a:r>
          </a:p>
          <a:p>
            <a:endParaRPr lang="en-US" baseline="0" dirty="0"/>
          </a:p>
          <a:p>
            <a:r>
              <a:rPr lang="en-US" baseline="0" dirty="0"/>
              <a:t>What if we had 1 API?</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19</a:t>
            </a:fld>
            <a:endParaRPr lang="en-US"/>
          </a:p>
        </p:txBody>
      </p:sp>
    </p:spTree>
    <p:extLst>
      <p:ext uri="{BB962C8B-B14F-4D97-AF65-F5344CB8AC3E}">
        <p14:creationId xmlns:p14="http://schemas.microsoft.com/office/powerpoint/2010/main" val="504167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text to speech, what if we could</a:t>
            </a:r>
            <a:r>
              <a:rPr lang="en-US" baseline="0" dirty="0"/>
              <a:t> just say “Speak” and it would speak text with the underlying API.</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20</a:t>
            </a:fld>
            <a:endParaRPr lang="en-US"/>
          </a:p>
        </p:txBody>
      </p:sp>
    </p:spTree>
    <p:extLst>
      <p:ext uri="{BB962C8B-B14F-4D97-AF65-F5344CB8AC3E}">
        <p14:creationId xmlns:p14="http://schemas.microsoft.com/office/powerpoint/2010/main" val="868365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Plugins for Xamarin are for! 1</a:t>
            </a:r>
            <a:r>
              <a:rPr lang="en-US" baseline="0" dirty="0"/>
              <a:t> API for all common APIs:</a:t>
            </a:r>
          </a:p>
          <a:p>
            <a:endParaRPr lang="en-US" baseline="0" dirty="0"/>
          </a:p>
          <a:p>
            <a:r>
              <a:rPr lang="en-US" baseline="0" dirty="0"/>
              <a:t>Camera</a:t>
            </a:r>
          </a:p>
          <a:p>
            <a:r>
              <a:rPr lang="en-US" baseline="0" dirty="0"/>
              <a:t>GPS</a:t>
            </a:r>
          </a:p>
          <a:p>
            <a:r>
              <a:rPr lang="en-US" baseline="0" dirty="0"/>
              <a:t>Settings</a:t>
            </a:r>
          </a:p>
          <a:p>
            <a:r>
              <a:rPr lang="en-US" baseline="0" dirty="0"/>
              <a:t>Notifications</a:t>
            </a:r>
          </a:p>
          <a:p>
            <a:r>
              <a:rPr lang="en-US" baseline="0" dirty="0"/>
              <a:t>Battery</a:t>
            </a:r>
          </a:p>
          <a:p>
            <a:r>
              <a:rPr lang="en-US" baseline="0" dirty="0"/>
              <a:t>And so much more!</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21</a:t>
            </a:fld>
            <a:endParaRPr lang="en-US"/>
          </a:p>
        </p:txBody>
      </p:sp>
    </p:spTree>
    <p:extLst>
      <p:ext uri="{BB962C8B-B14F-4D97-AF65-F5344CB8AC3E}">
        <p14:creationId xmlns:p14="http://schemas.microsoft.com/office/powerpoint/2010/main" val="637116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32</a:t>
            </a:fld>
            <a:endParaRPr lang="en-US"/>
          </a:p>
        </p:txBody>
      </p:sp>
    </p:spTree>
    <p:extLst>
      <p:ext uri="{BB962C8B-B14F-4D97-AF65-F5344CB8AC3E}">
        <p14:creationId xmlns:p14="http://schemas.microsoft.com/office/powerpoint/2010/main" val="375353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Hockey App, and a way to learn all of mobile with University.</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a:t>
            </a:fld>
            <a:endParaRPr lang="en-US"/>
          </a:p>
        </p:txBody>
      </p:sp>
    </p:spTree>
    <p:extLst>
      <p:ext uri="{BB962C8B-B14F-4D97-AF65-F5344CB8AC3E}">
        <p14:creationId xmlns:p14="http://schemas.microsoft.com/office/powerpoint/2010/main" val="451660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34</a:t>
            </a:fld>
            <a:endParaRPr lang="en-US"/>
          </a:p>
        </p:txBody>
      </p:sp>
    </p:spTree>
    <p:extLst>
      <p:ext uri="{BB962C8B-B14F-4D97-AF65-F5344CB8AC3E}">
        <p14:creationId xmlns:p14="http://schemas.microsoft.com/office/powerpoint/2010/main" val="1202916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36</a:t>
            </a:fld>
            <a:endParaRPr lang="en-US"/>
          </a:p>
        </p:txBody>
      </p:sp>
    </p:spTree>
    <p:extLst>
      <p:ext uri="{BB962C8B-B14F-4D97-AF65-F5344CB8AC3E}">
        <p14:creationId xmlns:p14="http://schemas.microsoft.com/office/powerpoint/2010/main" val="722545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Xamarin</a:t>
            </a:r>
            <a:r>
              <a:rPr lang="en-US" baseline="0" dirty="0"/>
              <a:t> Profiler enables developer to dive deep into their mobile apps to analyze and finely tune every last bit of performance. It has several key features.</a:t>
            </a:r>
          </a:p>
          <a:p>
            <a:endParaRPr lang="en-US" baseline="0" dirty="0"/>
          </a:p>
          <a:p>
            <a:r>
              <a:rPr lang="en-US" baseline="0" dirty="0"/>
              <a:t>Available for Xamarin Business Edition Subscribers</a:t>
            </a: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38</a:t>
            </a:fld>
            <a:endParaRPr lang="en-US"/>
          </a:p>
        </p:txBody>
      </p:sp>
    </p:spTree>
    <p:extLst>
      <p:ext uri="{BB962C8B-B14F-4D97-AF65-F5344CB8AC3E}">
        <p14:creationId xmlns:p14="http://schemas.microsoft.com/office/powerpoint/2010/main" val="1772668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Instruments:</a:t>
            </a:r>
          </a:p>
          <a:p>
            <a:r>
              <a:rPr lang="en-US" dirty="0">
                <a:solidFill>
                  <a:schemeClr val="bg1">
                    <a:lumMod val="50000"/>
                  </a:schemeClr>
                </a:solidFill>
              </a:rPr>
              <a:t>Allocations</a:t>
            </a:r>
          </a:p>
          <a:p>
            <a:r>
              <a:rPr lang="en-US" dirty="0">
                <a:solidFill>
                  <a:schemeClr val="bg1">
                    <a:lumMod val="50000"/>
                  </a:schemeClr>
                </a:solidFill>
              </a:rPr>
              <a:t>Time Profiler</a:t>
            </a:r>
          </a:p>
          <a:p>
            <a:endParaRPr lang="en-US" dirty="0"/>
          </a:p>
          <a:p>
            <a:endParaRPr lang="en-US" dirty="0"/>
          </a:p>
          <a:p>
            <a:r>
              <a:rPr lang="en-US" dirty="0"/>
              <a:t>Call Tree:</a:t>
            </a:r>
          </a:p>
          <a:p>
            <a:r>
              <a:rPr lang="en-US" dirty="0">
                <a:solidFill>
                  <a:schemeClr val="bg1">
                    <a:lumMod val="50000"/>
                  </a:schemeClr>
                </a:solidFill>
              </a:rPr>
              <a:t>Browse functions easily</a:t>
            </a:r>
          </a:p>
          <a:p>
            <a:r>
              <a:rPr lang="en-US" dirty="0">
                <a:solidFill>
                  <a:schemeClr val="bg1">
                    <a:lumMod val="50000"/>
                  </a:schemeClr>
                </a:solidFill>
              </a:rPr>
              <a:t>Option to invert and separate by threads</a:t>
            </a:r>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39</a:t>
            </a:fld>
            <a:endParaRPr lang="en-US"/>
          </a:p>
        </p:txBody>
      </p:sp>
    </p:spTree>
    <p:extLst>
      <p:ext uri="{BB962C8B-B14F-4D97-AF65-F5344CB8AC3E}">
        <p14:creationId xmlns:p14="http://schemas.microsoft.com/office/powerpoint/2010/main" val="573201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Sampling: </a:t>
            </a:r>
            <a:r>
              <a:rPr lang="en-US" dirty="0">
                <a:solidFill>
                  <a:schemeClr val="bg1">
                    <a:lumMod val="50000"/>
                  </a:schemeClr>
                </a:solidFill>
              </a:rPr>
              <a:t>See where your app is spending the most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lumMod val="5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lumMod val="50000"/>
                  </a:schemeClr>
                </a:solidFill>
              </a:rPr>
              <a:t>Memory Snapshots: See how memory is used at different points in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lumMod val="50000"/>
                </a:schemeClr>
              </a:solidFill>
            </a:endParaRPr>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40</a:t>
            </a:fld>
            <a:endParaRPr lang="en-US"/>
          </a:p>
        </p:txBody>
      </p:sp>
    </p:spTree>
    <p:extLst>
      <p:ext uri="{BB962C8B-B14F-4D97-AF65-F5344CB8AC3E}">
        <p14:creationId xmlns:p14="http://schemas.microsoft.com/office/powerpoint/2010/main" val="2017564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a:t>
            </a:r>
            <a:r>
              <a:rPr lang="en-US" baseline="0" dirty="0"/>
              <a:t> native app needs a lot of things, but three important ones stick out:</a:t>
            </a:r>
          </a:p>
          <a:p>
            <a:pPr marL="228600" indent="-228600">
              <a:buFont typeface="+mj-lt"/>
              <a:buAutoNum type="arabicPeriod"/>
            </a:pPr>
            <a:r>
              <a:rPr lang="en-US" baseline="0" dirty="0"/>
              <a:t>Native User Interface: Apps need to look and act correct per platform.</a:t>
            </a:r>
          </a:p>
          <a:p>
            <a:pPr marL="228600" indent="-228600">
              <a:buFont typeface="+mj-lt"/>
              <a:buAutoNum type="arabicPeriod"/>
            </a:pPr>
            <a:r>
              <a:rPr lang="en-US" baseline="0" dirty="0"/>
              <a:t>Full SDK Access: As a developer we need to add the latest and greatest features</a:t>
            </a:r>
          </a:p>
          <a:p>
            <a:pPr marL="228600" indent="-228600">
              <a:buFont typeface="+mj-lt"/>
              <a:buAutoNum type="arabicPeriod"/>
            </a:pPr>
            <a:r>
              <a:rPr lang="en-US" baseline="0" dirty="0"/>
              <a:t>Native Performance: Needs to be fast and fluid</a:t>
            </a:r>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defTabSz="914099" eaLnBrk="0" hangingPunct="0"/>
            <a:r>
              <a:rPr lang="en-US" sz="400" b="1" kern="0">
                <a:gradFill>
                  <a:gsLst>
                    <a:gs pos="0">
                      <a:prstClr val="black"/>
                    </a:gs>
                    <a:gs pos="100000">
                      <a:prstClr val="black"/>
                    </a:gs>
                  </a:gsLst>
                  <a:lin ang="5400000" scaled="0"/>
                </a:gradFill>
                <a:latin typeface="Segoe UI" pitchFamily="34" charset="0"/>
                <a:ea typeface="Segoe UI" pitchFamily="34" charset="0"/>
                <a:cs typeface="Segoe UI" pitchFamily="34" charset="0"/>
                <a:sym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b="1" kern="0" dirty="0">
              <a:gradFill>
                <a:gsLst>
                  <a:gs pos="0">
                    <a:prstClr val="black"/>
                  </a:gs>
                  <a:gs pos="100000">
                    <a:prstClr val="black"/>
                  </a:gs>
                </a:gsLst>
                <a:lin ang="5400000" scaled="0"/>
              </a:gradFill>
              <a:latin typeface="Segoe UI" pitchFamily="34" charset="0"/>
              <a:ea typeface="Segoe UI" pitchFamily="34" charset="0"/>
              <a:cs typeface="Segoe UI" pitchFamily="34" charset="0"/>
              <a:sym typeface="Segoe UI"/>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defTabSz="825500"/>
            <a:fld id="{E74353ED-ACB2-44BF-A903-985B0AF962B7}" type="datetime1">
              <a:rPr lang="en-US" sz="4500" b="1" kern="0" smtClean="0">
                <a:solidFill>
                  <a:srgbClr val="3B99D4"/>
                </a:solidFill>
                <a:latin typeface="Segoe UI"/>
                <a:ea typeface="Segoe UI"/>
                <a:cs typeface="Segoe UI"/>
                <a:sym typeface="Segoe UI"/>
              </a:rPr>
              <a:pPr defTabSz="825500"/>
              <a:t>6/3/17</a:t>
            </a:fld>
            <a:endParaRPr lang="en-US" sz="4500" b="1" kern="0" dirty="0">
              <a:solidFill>
                <a:srgbClr val="3B99D4"/>
              </a:solidFill>
              <a:latin typeface="Segoe UI"/>
              <a:ea typeface="Segoe UI"/>
              <a:cs typeface="Segoe UI"/>
              <a:sym typeface="Segoe UI"/>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defTabSz="825500"/>
            <a:fld id="{B4008EB6-D09E-4580-8CD6-DDB14511944F}" type="slidenum">
              <a:rPr lang="en-US" sz="4500" b="1" kern="0" smtClean="0">
                <a:solidFill>
                  <a:srgbClr val="3B99D4"/>
                </a:solidFill>
                <a:latin typeface="Segoe UI"/>
                <a:ea typeface="Segoe UI"/>
                <a:cs typeface="Segoe UI"/>
                <a:sym typeface="Segoe UI"/>
              </a:rPr>
              <a:pPr defTabSz="825500"/>
              <a:t>5</a:t>
            </a:fld>
            <a:endParaRPr lang="en-US" sz="4500" b="1" kern="0" dirty="0">
              <a:solidFill>
                <a:srgbClr val="3B99D4"/>
              </a:solidFill>
              <a:latin typeface="Segoe UI"/>
              <a:ea typeface="Segoe UI"/>
              <a:cs typeface="Segoe UI"/>
              <a:sym typeface="Segoe UI"/>
            </a:endParaRPr>
          </a:p>
        </p:txBody>
      </p:sp>
    </p:spTree>
    <p:extLst>
      <p:ext uri="{BB962C8B-B14F-4D97-AF65-F5344CB8AC3E}">
        <p14:creationId xmlns:p14="http://schemas.microsoft.com/office/powerpoint/2010/main" val="1762463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 build natively per platform,</a:t>
            </a:r>
            <a:r>
              <a:rPr lang="en-US" baseline="0" dirty="0"/>
              <a:t> leveraging C#</a:t>
            </a:r>
            <a:endParaRPr lang="en-US" dirty="0"/>
          </a:p>
          <a:p>
            <a:r>
              <a:rPr lang="en-US" dirty="0"/>
              <a:t>C# + XAML</a:t>
            </a:r>
          </a:p>
          <a:p>
            <a:r>
              <a:rPr lang="en-US" dirty="0"/>
              <a:t>C#</a:t>
            </a:r>
            <a:r>
              <a:rPr lang="en-US" baseline="0" dirty="0"/>
              <a:t> + XML</a:t>
            </a:r>
          </a:p>
          <a:p>
            <a:r>
              <a:rPr lang="en-US" baseline="0" dirty="0"/>
              <a:t>C# + XIB</a:t>
            </a:r>
          </a:p>
          <a:p>
            <a:r>
              <a:rPr lang="en-US" baseline="0" dirty="0"/>
              <a:t>One shared app logic code base, iOS, Android, Mac, Windows Phone, Windows Store, Windows</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6/3/17 9:33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865676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you have ever developed for a Windows Platform before these .NET namespaces might look familiar.</a:t>
            </a:r>
          </a:p>
          <a:p>
            <a:endParaRPr lang="en-US" baseline="0" dirty="0"/>
          </a:p>
          <a:p>
            <a:r>
              <a:rPr lang="en-US" baseline="0" dirty="0"/>
              <a:t>However, if we go to a new platform such as Windows Phone or Store we have a new SDK to use and a new set of namespaces.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7</a:t>
            </a:fld>
            <a:endParaRPr lang="en-US"/>
          </a:p>
        </p:txBody>
      </p:sp>
    </p:spTree>
    <p:extLst>
      <p:ext uri="{BB962C8B-B14F-4D97-AF65-F5344CB8AC3E}">
        <p14:creationId xmlns:p14="http://schemas.microsoft.com/office/powerpoint/2010/main" val="1270187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You can think of iOS and Android development</a:t>
            </a:r>
            <a:r>
              <a:rPr lang="en-US" baseline="0" dirty="0"/>
              <a:t> the same with Xamarin. You can see we have all of our .NET namespaces and libraries, but Xamarin give us 100% </a:t>
            </a:r>
            <a:r>
              <a:rPr lang="en-US" baseline="0" dirty="0" err="1"/>
              <a:t>api</a:t>
            </a:r>
            <a:r>
              <a:rPr lang="en-US" baseline="0" dirty="0"/>
              <a:t> coverage of each iOS API in it’s SDK that we access view C#.</a:t>
            </a:r>
            <a:endParaRPr lang="en-US" dirty="0"/>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6/3/17 9:37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523050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same is true for Android as well.</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6/3/17 9:37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350455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is no compromise</a:t>
            </a:r>
            <a:r>
              <a:rPr lang="en-US" baseline="0" dirty="0"/>
              <a:t> on performance.</a:t>
            </a:r>
          </a:p>
          <a:p>
            <a:pPr marL="171450" indent="-171450">
              <a:buFont typeface="Arial" panose="020B0604020202020204" pitchFamily="34" charset="0"/>
              <a:buChar char="•"/>
            </a:pPr>
            <a:r>
              <a:rPr lang="en-US" baseline="0" dirty="0"/>
              <a:t>Xamarin apps look and feel native because they are native.</a:t>
            </a: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10</a:t>
            </a:fld>
            <a:endParaRPr lang="en-US"/>
          </a:p>
        </p:txBody>
      </p:sp>
    </p:spTree>
    <p:extLst>
      <p:ext uri="{BB962C8B-B14F-4D97-AF65-F5344CB8AC3E}">
        <p14:creationId xmlns:p14="http://schemas.microsoft.com/office/powerpoint/2010/main" val="1211071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Xamarin Forms is a new set of APIs allowing you to quickly and easily write shared User Interface code that is still rendered natively on each platform, while still providing direct access to the underlying SDKs if you need it.</a:t>
            </a:r>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11</a:t>
            </a:fld>
            <a:endParaRPr lang="en-US"/>
          </a:p>
        </p:txBody>
      </p:sp>
    </p:spTree>
    <p:extLst>
      <p:ext uri="{BB962C8B-B14F-4D97-AF65-F5344CB8AC3E}">
        <p14:creationId xmlns:p14="http://schemas.microsoft.com/office/powerpoint/2010/main" val="229108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437801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1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94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94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94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88F999-7A4E-6B4F-9FED-EF75B73AD044}" type="datetimeFigureOut">
              <a:rPr lang="en-US" smtClean="0"/>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088F999-7A4E-6B4F-9FED-EF75B73AD044}" type="datetimeFigureOut">
              <a:rPr lang="en-US" smtClean="0"/>
              <a:t>6/3/17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088F999-7A4E-6B4F-9FED-EF75B73AD044}" type="datetimeFigureOut">
              <a:rPr lang="en-US" smtClean="0"/>
              <a:t>6/3/17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6/3/17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FE51E94-D08C-431E-88FC-7EB62E529A19}" type="datetimeFigureOut">
              <a:rPr lang="en-US" smtClean="0"/>
              <a:pPr/>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E51E94-D08C-431E-88FC-7EB62E529A19}" type="datetimeFigureOut">
              <a:rPr lang="en-US" smtClean="0"/>
              <a:pPr/>
              <a:t>6/3/17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9988010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E51E94-D08C-431E-88FC-7EB62E529A19}" type="datetimeFigureOut">
              <a:rPr lang="en-US" smtClean="0"/>
              <a:pPr/>
              <a:t>6/3/17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6/3/17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99880108"/>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9905591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87975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FE51E94-D08C-431E-88FC-7EB62E529A19}" type="datetimeFigureOut">
              <a:rPr lang="en-US" smtClean="0"/>
              <a:pPr/>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26107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9905591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E51E94-D08C-431E-88FC-7EB62E529A19}" type="datetimeFigureOut">
              <a:rPr lang="en-US" smtClean="0"/>
              <a:pPr/>
              <a:t>6/3/17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23259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E51E94-D08C-431E-88FC-7EB62E529A19}" type="datetimeFigureOut">
              <a:rPr lang="en-US" smtClean="0"/>
              <a:pPr/>
              <a:t>6/3/17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4637662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6/3/17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5735841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8000657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767569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49083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437801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1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94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94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94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879754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88F999-7A4E-6B4F-9FED-EF75B73AD044}" type="datetimeFigureOut">
              <a:rPr lang="en-US" smtClean="0"/>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088F999-7A4E-6B4F-9FED-EF75B73AD044}" type="datetimeFigureOut">
              <a:rPr lang="en-US" smtClean="0"/>
              <a:t>6/3/17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088F999-7A4E-6B4F-9FED-EF75B73AD044}" type="datetimeFigureOut">
              <a:rPr lang="en-US" smtClean="0"/>
              <a:t>6/3/17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6/3/17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FE51E94-D08C-431E-88FC-7EB62E529A19}" type="datetimeFigureOut">
              <a:rPr lang="en-US" smtClean="0"/>
              <a:pPr/>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2610716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E51E94-D08C-431E-88FC-7EB62E529A19}" type="datetimeFigureOut">
              <a:rPr lang="en-US" smtClean="0"/>
              <a:pPr/>
              <a:t>6/3/17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2325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E51E94-D08C-431E-88FC-7EB62E529A19}" type="datetimeFigureOut">
              <a:rPr lang="en-US" smtClean="0"/>
              <a:pPr/>
              <a:t>6/3/17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46376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6/3/17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57358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80006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76756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490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43780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94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94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94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88F999-7A4E-6B4F-9FED-EF75B73AD044}" type="datetimeFigureOut">
              <a:rPr lang="en-US" smtClean="0"/>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088F999-7A4E-6B4F-9FED-EF75B73AD044}" type="datetimeFigureOut">
              <a:rPr lang="en-US" smtClean="0"/>
              <a:t>6/3/17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088F999-7A4E-6B4F-9FED-EF75B73AD044}" type="datetimeFigureOut">
              <a:rPr lang="en-US" smtClean="0"/>
              <a:t>6/3/17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6/3/17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88F999-7A4E-6B4F-9FED-EF75B73AD044}" type="datetimeFigureOut">
              <a:rPr lang="en-US" smtClean="0"/>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FE51E94-D08C-431E-88FC-7EB62E529A19}" type="datetimeFigureOut">
              <a:rPr lang="en-US" smtClean="0"/>
              <a:pPr/>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E51E94-D08C-431E-88FC-7EB62E529A19}" type="datetimeFigureOut">
              <a:rPr lang="en-US" smtClean="0"/>
              <a:pPr/>
              <a:t>6/3/17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E51E94-D08C-431E-88FC-7EB62E529A19}" type="datetimeFigureOut">
              <a:rPr lang="en-US" smtClean="0"/>
              <a:pPr/>
              <a:t>6/3/17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6/3/17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99880108"/>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99055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088F999-7A4E-6B4F-9FED-EF75B73AD044}" type="datetimeFigureOut">
              <a:rPr lang="en-US" smtClean="0"/>
              <a:t>6/3/17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87975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FE51E94-D08C-431E-88FC-7EB62E529A19}" type="datetimeFigureOut">
              <a:rPr lang="en-US" smtClean="0"/>
              <a:pPr/>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261071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E51E94-D08C-431E-88FC-7EB62E529A19}" type="datetimeFigureOut">
              <a:rPr lang="en-US" smtClean="0"/>
              <a:pPr/>
              <a:t>6/3/17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23259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E51E94-D08C-431E-88FC-7EB62E529A19}" type="datetimeFigureOut">
              <a:rPr lang="en-US" smtClean="0"/>
              <a:pPr/>
              <a:t>6/3/17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463766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6/3/17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573584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8000657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76756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4908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43780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94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088F999-7A4E-6B4F-9FED-EF75B73AD044}" type="datetimeFigureOut">
              <a:rPr lang="en-US" smtClean="0"/>
              <a:t>6/3/17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94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94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88F999-7A4E-6B4F-9FED-EF75B73AD044}" type="datetimeFigureOut">
              <a:rPr lang="en-US" smtClean="0"/>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088F999-7A4E-6B4F-9FED-EF75B73AD044}" type="datetimeFigureOut">
              <a:rPr lang="en-US" smtClean="0"/>
              <a:t>6/3/17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088F999-7A4E-6B4F-9FED-EF75B73AD044}" type="datetimeFigureOut">
              <a:rPr lang="en-US" smtClean="0"/>
              <a:t>6/3/17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6/3/17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6/3/17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FE51E94-D08C-431E-88FC-7EB62E529A19}" type="datetimeFigureOut">
              <a:rPr lang="en-US" smtClean="0"/>
              <a:pPr/>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E51E94-D08C-431E-88FC-7EB62E529A19}" type="datetimeFigureOut">
              <a:rPr lang="en-US" smtClean="0"/>
              <a:pPr/>
              <a:t>6/3/17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E51E94-D08C-431E-88FC-7EB62E529A19}" type="datetimeFigureOut">
              <a:rPr lang="en-US" smtClean="0"/>
              <a:pPr/>
              <a:t>6/3/17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6/3/17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226922"/>
            <a:ext cx="8740142" cy="3698277"/>
          </a:xfrm>
        </p:spPr>
        <p:txBody>
          <a:bodyPr wrap="square">
            <a:noAutofit/>
          </a:bodyPr>
          <a:lstStyle>
            <a:lvl1pPr marL="0" indent="0">
              <a:buNone/>
              <a:defRPr/>
            </a:lvl1pPr>
            <a:lvl2pPr marL="252109" indent="0">
              <a:buNone/>
              <a:defRPr/>
            </a:lvl2pPr>
            <a:lvl3pPr marL="420181" indent="0">
              <a:buNone/>
              <a:defRPr sz="1765"/>
            </a:lvl3pPr>
            <a:lvl4pPr marL="588254" indent="0">
              <a:buNone/>
              <a:defRPr sz="1471"/>
            </a:lvl4pPr>
            <a:lvl5pPr marL="756326" indent="0">
              <a:buNone/>
              <a:defRPr sz="147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59584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5819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2188933"/>
          </a:xfrm>
        </p:spPr>
        <p:txBody>
          <a:bodyPr wrap="square">
            <a:spAutoFit/>
          </a:bodyPr>
          <a:lstStyle>
            <a:lvl1pPr marL="0" indent="0">
              <a:spcBef>
                <a:spcPts val="900"/>
              </a:spcBef>
              <a:buClr>
                <a:schemeClr val="tx1"/>
              </a:buClr>
              <a:buFont typeface="Wingdings" pitchFamily="2" charset="2"/>
              <a:buNone/>
              <a:defRPr sz="2647">
                <a:gradFill>
                  <a:gsLst>
                    <a:gs pos="5109">
                      <a:schemeClr val="tx2"/>
                    </a:gs>
                    <a:gs pos="25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2188933"/>
          </a:xfrm>
        </p:spPr>
        <p:txBody>
          <a:bodyPr wrap="square">
            <a:spAutoFit/>
          </a:bodyPr>
          <a:lstStyle>
            <a:lvl1pPr marL="0" indent="0">
              <a:spcBef>
                <a:spcPts val="900"/>
              </a:spcBef>
              <a:buClr>
                <a:schemeClr val="tx1"/>
              </a:buClr>
              <a:buFont typeface="Wingdings" pitchFamily="2" charset="2"/>
              <a:buNone/>
              <a:defRPr sz="2647">
                <a:gradFill>
                  <a:gsLst>
                    <a:gs pos="100000">
                      <a:schemeClr val="tx2"/>
                    </a:gs>
                    <a:gs pos="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28598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1_DO NOT US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800">
              <a:solidFill>
                <a:srgbClr val="FFFFFF"/>
              </a:solidFill>
            </a:endParaRPr>
          </a:p>
        </p:txBody>
      </p:sp>
    </p:spTree>
    <p:extLst>
      <p:ext uri="{BB962C8B-B14F-4D97-AF65-F5344CB8AC3E}">
        <p14:creationId xmlns:p14="http://schemas.microsoft.com/office/powerpoint/2010/main" val="26178869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2188933"/>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2188933"/>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492279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874248" y="1563130"/>
            <a:ext cx="7395504" cy="1344828"/>
          </a:xfrm>
        </p:spPr>
        <p:txBody>
          <a:bodyPr/>
          <a:lstStyle>
            <a:lvl1pPr>
              <a:defRPr sz="3529" baseline="0"/>
            </a:lvl1pPr>
          </a:lstStyle>
          <a:p>
            <a:r>
              <a:rPr lang="en-US"/>
              <a:t>Click to edit Master title style</a:t>
            </a:r>
            <a:endParaRPr lang="en-US" dirty="0"/>
          </a:p>
        </p:txBody>
      </p:sp>
    </p:spTree>
    <p:extLst>
      <p:ext uri="{BB962C8B-B14F-4D97-AF65-F5344CB8AC3E}">
        <p14:creationId xmlns:p14="http://schemas.microsoft.com/office/powerpoint/2010/main" val="12123484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99880108"/>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9905591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879754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FE51E94-D08C-431E-88FC-7EB62E529A19}" type="datetimeFigureOut">
              <a:rPr lang="en-US" smtClean="0"/>
              <a:pPr/>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2610716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E51E94-D08C-431E-88FC-7EB62E529A19}" type="datetimeFigureOut">
              <a:rPr lang="en-US" smtClean="0"/>
              <a:pPr/>
              <a:t>6/3/17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232594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E51E94-D08C-431E-88FC-7EB62E529A19}" type="datetimeFigureOut">
              <a:rPr lang="en-US" smtClean="0"/>
              <a:pPr/>
              <a:t>6/3/17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4637662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6/3/17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5735841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8000657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767569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49083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25.xml"/><Relationship Id="rId12" Type="http://schemas.openxmlformats.org/officeDocument/2006/relationships/theme" Target="../theme/theme10.xml"/><Relationship Id="rId13" Type="http://schemas.openxmlformats.org/officeDocument/2006/relationships/image" Target="../media/image1.jpg"/><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slideLayout" Target="../slideLayouts/slideLayout120.xml"/><Relationship Id="rId7" Type="http://schemas.openxmlformats.org/officeDocument/2006/relationships/slideLayout" Target="../slideLayouts/slideLayout121.xml"/><Relationship Id="rId8" Type="http://schemas.openxmlformats.org/officeDocument/2006/relationships/slideLayout" Target="../slideLayouts/slideLayout122.xml"/><Relationship Id="rId9" Type="http://schemas.openxmlformats.org/officeDocument/2006/relationships/slideLayout" Target="../slideLayouts/slideLayout123.xml"/><Relationship Id="rId10" Type="http://schemas.openxmlformats.org/officeDocument/2006/relationships/slideLayout" Target="../slideLayouts/slideLayout124.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36.xml"/><Relationship Id="rId12" Type="http://schemas.openxmlformats.org/officeDocument/2006/relationships/slideLayout" Target="../slideLayouts/slideLayout137.xml"/><Relationship Id="rId13" Type="http://schemas.openxmlformats.org/officeDocument/2006/relationships/slideLayout" Target="../slideLayouts/slideLayout138.xml"/><Relationship Id="rId14" Type="http://schemas.openxmlformats.org/officeDocument/2006/relationships/slideLayout" Target="../slideLayouts/slideLayout139.xml"/><Relationship Id="rId15" Type="http://schemas.openxmlformats.org/officeDocument/2006/relationships/theme" Target="../theme/theme11.xml"/><Relationship Id="rId16" Type="http://schemas.openxmlformats.org/officeDocument/2006/relationships/image" Target="../media/image1.jpg"/><Relationship Id="rId1" Type="http://schemas.openxmlformats.org/officeDocument/2006/relationships/slideLayout" Target="../slideLayouts/slideLayout126.xml"/><Relationship Id="rId2" Type="http://schemas.openxmlformats.org/officeDocument/2006/relationships/slideLayout" Target="../slideLayouts/slideLayout127.xml"/><Relationship Id="rId3" Type="http://schemas.openxmlformats.org/officeDocument/2006/relationships/slideLayout" Target="../slideLayouts/slideLayout128.xml"/><Relationship Id="rId4" Type="http://schemas.openxmlformats.org/officeDocument/2006/relationships/slideLayout" Target="../slideLayouts/slideLayout129.xml"/><Relationship Id="rId5" Type="http://schemas.openxmlformats.org/officeDocument/2006/relationships/slideLayout" Target="../slideLayouts/slideLayout130.xml"/><Relationship Id="rId6" Type="http://schemas.openxmlformats.org/officeDocument/2006/relationships/slideLayout" Target="../slideLayouts/slideLayout131.xml"/><Relationship Id="rId7" Type="http://schemas.openxmlformats.org/officeDocument/2006/relationships/slideLayout" Target="../slideLayouts/slideLayout132.xml"/><Relationship Id="rId8" Type="http://schemas.openxmlformats.org/officeDocument/2006/relationships/slideLayout" Target="../slideLayouts/slideLayout133.xml"/><Relationship Id="rId9" Type="http://schemas.openxmlformats.org/officeDocument/2006/relationships/slideLayout" Target="../slideLayouts/slideLayout134.xml"/><Relationship Id="rId10" Type="http://schemas.openxmlformats.org/officeDocument/2006/relationships/slideLayout" Target="../slideLayouts/slideLayout135.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50.xml"/><Relationship Id="rId12" Type="http://schemas.openxmlformats.org/officeDocument/2006/relationships/theme" Target="../theme/theme12.xml"/><Relationship Id="rId13" Type="http://schemas.openxmlformats.org/officeDocument/2006/relationships/image" Target="../media/image1.jpg"/><Relationship Id="rId1" Type="http://schemas.openxmlformats.org/officeDocument/2006/relationships/slideLayout" Target="../slideLayouts/slideLayout140.xml"/><Relationship Id="rId2" Type="http://schemas.openxmlformats.org/officeDocument/2006/relationships/slideLayout" Target="../slideLayouts/slideLayout141.xml"/><Relationship Id="rId3" Type="http://schemas.openxmlformats.org/officeDocument/2006/relationships/slideLayout" Target="../slideLayouts/slideLayout142.xml"/><Relationship Id="rId4" Type="http://schemas.openxmlformats.org/officeDocument/2006/relationships/slideLayout" Target="../slideLayouts/slideLayout143.xml"/><Relationship Id="rId5" Type="http://schemas.openxmlformats.org/officeDocument/2006/relationships/slideLayout" Target="../slideLayouts/slideLayout144.xml"/><Relationship Id="rId6" Type="http://schemas.openxmlformats.org/officeDocument/2006/relationships/slideLayout" Target="../slideLayouts/slideLayout145.xml"/><Relationship Id="rId7" Type="http://schemas.openxmlformats.org/officeDocument/2006/relationships/slideLayout" Target="../slideLayouts/slideLayout146.xml"/><Relationship Id="rId8" Type="http://schemas.openxmlformats.org/officeDocument/2006/relationships/slideLayout" Target="../slideLayouts/slideLayout147.xml"/><Relationship Id="rId9" Type="http://schemas.openxmlformats.org/officeDocument/2006/relationships/slideLayout" Target="../slideLayouts/slideLayout148.xml"/><Relationship Id="rId10" Type="http://schemas.openxmlformats.org/officeDocument/2006/relationships/slideLayout" Target="../slideLayouts/slideLayout14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theme" Target="../theme/theme2.xml"/><Relationship Id="rId16" Type="http://schemas.openxmlformats.org/officeDocument/2006/relationships/image" Target="../media/image1.jp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theme" Target="../theme/theme3.xml"/><Relationship Id="rId13" Type="http://schemas.openxmlformats.org/officeDocument/2006/relationships/image" Target="../media/image1.jp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theme" Target="../theme/theme4.xml"/><Relationship Id="rId13" Type="http://schemas.openxmlformats.org/officeDocument/2006/relationships/image" Target="../media/image1.jpg"/><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Relationship Id="rId14" Type="http://schemas.openxmlformats.org/officeDocument/2006/relationships/slideLayout" Target="../slideLayouts/slideLayout61.xml"/><Relationship Id="rId15" Type="http://schemas.openxmlformats.org/officeDocument/2006/relationships/theme" Target="../theme/theme5.xml"/><Relationship Id="rId16" Type="http://schemas.openxmlformats.org/officeDocument/2006/relationships/image" Target="../media/image1.jpg"/><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2.xml"/><Relationship Id="rId12" Type="http://schemas.openxmlformats.org/officeDocument/2006/relationships/theme" Target="../theme/theme6.xml"/><Relationship Id="rId13" Type="http://schemas.openxmlformats.org/officeDocument/2006/relationships/image" Target="../media/image1.jpg"/><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 Id="rId9" Type="http://schemas.openxmlformats.org/officeDocument/2006/relationships/slideLayout" Target="../slideLayouts/slideLayout70.xml"/><Relationship Id="rId10"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3.xml"/><Relationship Id="rId12" Type="http://schemas.openxmlformats.org/officeDocument/2006/relationships/slideLayout" Target="../slideLayouts/slideLayout84.xml"/><Relationship Id="rId13" Type="http://schemas.openxmlformats.org/officeDocument/2006/relationships/slideLayout" Target="../slideLayouts/slideLayout85.xml"/><Relationship Id="rId14" Type="http://schemas.openxmlformats.org/officeDocument/2006/relationships/slideLayout" Target="../slideLayouts/slideLayout86.xml"/><Relationship Id="rId15" Type="http://schemas.openxmlformats.org/officeDocument/2006/relationships/slideLayout" Target="../slideLayouts/slideLayout87.xml"/><Relationship Id="rId16" Type="http://schemas.openxmlformats.org/officeDocument/2006/relationships/slideLayout" Target="../slideLayouts/slideLayout88.xml"/><Relationship Id="rId17" Type="http://schemas.openxmlformats.org/officeDocument/2006/relationships/slideLayout" Target="../slideLayouts/slideLayout89.xml"/><Relationship Id="rId18" Type="http://schemas.openxmlformats.org/officeDocument/2006/relationships/theme" Target="../theme/theme7.xml"/><Relationship Id="rId19" Type="http://schemas.openxmlformats.org/officeDocument/2006/relationships/image" Target="../media/image1.jpg"/><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 Id="rId9" Type="http://schemas.openxmlformats.org/officeDocument/2006/relationships/slideLayout" Target="../slideLayouts/slideLayout81.xml"/><Relationship Id="rId10" Type="http://schemas.openxmlformats.org/officeDocument/2006/relationships/slideLayout" Target="../slideLayouts/slideLayout82.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00.xml"/><Relationship Id="rId12" Type="http://schemas.openxmlformats.org/officeDocument/2006/relationships/slideLayout" Target="../slideLayouts/slideLayout101.xml"/><Relationship Id="rId13" Type="http://schemas.openxmlformats.org/officeDocument/2006/relationships/slideLayout" Target="../slideLayouts/slideLayout102.xml"/><Relationship Id="rId14" Type="http://schemas.openxmlformats.org/officeDocument/2006/relationships/slideLayout" Target="../slideLayouts/slideLayout103.xml"/><Relationship Id="rId15" Type="http://schemas.openxmlformats.org/officeDocument/2006/relationships/theme" Target="../theme/theme8.xml"/><Relationship Id="rId16" Type="http://schemas.openxmlformats.org/officeDocument/2006/relationships/image" Target="../media/image1.jpg"/><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 Id="rId9" Type="http://schemas.openxmlformats.org/officeDocument/2006/relationships/slideLayout" Target="../slideLayouts/slideLayout98.xml"/><Relationship Id="rId10" Type="http://schemas.openxmlformats.org/officeDocument/2006/relationships/slideLayout" Target="../slideLayouts/slideLayout99.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14.xml"/><Relationship Id="rId12" Type="http://schemas.openxmlformats.org/officeDocument/2006/relationships/theme" Target="../theme/theme9.xml"/><Relationship Id="rId13" Type="http://schemas.openxmlformats.org/officeDocument/2006/relationships/image" Target="../media/image1.jpg"/><Relationship Id="rId1" Type="http://schemas.openxmlformats.org/officeDocument/2006/relationships/slideLayout" Target="../slideLayouts/slideLayout104.xml"/><Relationship Id="rId2" Type="http://schemas.openxmlformats.org/officeDocument/2006/relationships/slideLayout" Target="../slideLayouts/slideLayout105.xml"/><Relationship Id="rId3" Type="http://schemas.openxmlformats.org/officeDocument/2006/relationships/slideLayout" Target="../slideLayouts/slideLayout106.xml"/><Relationship Id="rId4" Type="http://schemas.openxmlformats.org/officeDocument/2006/relationships/slideLayout" Target="../slideLayouts/slideLayout107.xml"/><Relationship Id="rId5" Type="http://schemas.openxmlformats.org/officeDocument/2006/relationships/slideLayout" Target="../slideLayouts/slideLayout108.xml"/><Relationship Id="rId6" Type="http://schemas.openxmlformats.org/officeDocument/2006/relationships/slideLayout" Target="../slideLayouts/slideLayout109.xml"/><Relationship Id="rId7" Type="http://schemas.openxmlformats.org/officeDocument/2006/relationships/slideLayout" Target="../slideLayouts/slideLayout110.xml"/><Relationship Id="rId8" Type="http://schemas.openxmlformats.org/officeDocument/2006/relationships/slideLayout" Target="../slideLayouts/slideLayout111.xml"/><Relationship Id="rId9" Type="http://schemas.openxmlformats.org/officeDocument/2006/relationships/slideLayout" Target="../slideLayouts/slideLayout112.xml"/><Relationship Id="rId10"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6/3/17</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6/3/17</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FE51E94-D08C-431E-88FC-7EB62E529A19}" type="datetimeFigureOut">
              <a:rPr lang="en-US" smtClean="0"/>
              <a:pPr/>
              <a:t>6/3/17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A433EB1-7740-4DF8-A084-DB4A629F7746}" type="slidenum">
              <a:rPr lang="en-US" smtClean="0"/>
              <a:pPr/>
              <a:t>‹#›</a:t>
            </a:fld>
            <a:endParaRPr lang="en-US"/>
          </a:p>
        </p:txBody>
      </p:sp>
    </p:spTree>
    <p:extLst>
      <p:ext uri="{BB962C8B-B14F-4D97-AF65-F5344CB8AC3E}">
        <p14:creationId xmlns:p14="http://schemas.microsoft.com/office/powerpoint/2010/main" val="2946264167"/>
      </p:ext>
    </p:extLst>
  </p:cSld>
  <p:clrMap bg1="dk1" tx1="lt1" bg2="dk2" tx2="lt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6/3/17</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FE51E94-D08C-431E-88FC-7EB62E529A19}" type="datetimeFigureOut">
              <a:rPr lang="en-US" smtClean="0"/>
              <a:pPr/>
              <a:t>6/3/17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A433EB1-7740-4DF8-A084-DB4A629F7746}" type="slidenum">
              <a:rPr lang="en-US" smtClean="0"/>
              <a:pPr/>
              <a:t>‹#›</a:t>
            </a:fld>
            <a:endParaRPr lang="en-US"/>
          </a:p>
        </p:txBody>
      </p:sp>
    </p:spTree>
    <p:extLst>
      <p:ext uri="{BB962C8B-B14F-4D97-AF65-F5344CB8AC3E}">
        <p14:creationId xmlns:p14="http://schemas.microsoft.com/office/powerpoint/2010/main" val="2946264167"/>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6/3/17</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6/3/17</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FE51E94-D08C-431E-88FC-7EB62E529A19}" type="datetimeFigureOut">
              <a:rPr lang="en-US" smtClean="0"/>
              <a:pPr/>
              <a:t>6/3/17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A433EB1-7740-4DF8-A084-DB4A629F7746}" type="slidenum">
              <a:rPr lang="en-US" smtClean="0"/>
              <a:pPr/>
              <a:t>‹#›</a:t>
            </a:fld>
            <a:endParaRPr lang="en-US"/>
          </a:p>
        </p:txBody>
      </p:sp>
    </p:spTree>
    <p:extLst>
      <p:ext uri="{BB962C8B-B14F-4D97-AF65-F5344CB8AC3E}">
        <p14:creationId xmlns:p14="http://schemas.microsoft.com/office/powerpoint/2010/main" val="2946264167"/>
      </p:ext>
    </p:extLst>
  </p:cSld>
  <p:clrMap bg1="dk1" tx1="lt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6/3/17</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6/3/17</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838" r:id="rId12"/>
    <p:sldLayoutId id="2147483839" r:id="rId13"/>
    <p:sldLayoutId id="2147483840" r:id="rId14"/>
    <p:sldLayoutId id="2147483841" r:id="rId15"/>
    <p:sldLayoutId id="2147483842" r:id="rId16"/>
    <p:sldLayoutId id="2147483843" r:id="rId1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FE51E94-D08C-431E-88FC-7EB62E529A19}" type="datetimeFigureOut">
              <a:rPr lang="en-US" smtClean="0"/>
              <a:pPr/>
              <a:t>6/3/17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A433EB1-7740-4DF8-A084-DB4A629F7746}" type="slidenum">
              <a:rPr lang="en-US" smtClean="0"/>
              <a:pPr/>
              <a:t>‹#›</a:t>
            </a:fld>
            <a:endParaRPr lang="en-US"/>
          </a:p>
        </p:txBody>
      </p:sp>
    </p:spTree>
    <p:extLst>
      <p:ext uri="{BB962C8B-B14F-4D97-AF65-F5344CB8AC3E}">
        <p14:creationId xmlns:p14="http://schemas.microsoft.com/office/powerpoint/2010/main" val="2946264167"/>
      </p:ext>
    </p:extLst>
  </p:cSld>
  <p:clrMap bg1="dk1" tx1="lt1" bg2="dk2" tx2="lt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6/3/17</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emf"/><Relationship Id="rId1" Type="http://schemas.openxmlformats.org/officeDocument/2006/relationships/slideLayout" Target="../slideLayouts/slideLayout88.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9.xml"/><Relationship Id="rId3" Type="http://schemas.openxmlformats.org/officeDocument/2006/relationships/image" Target="../media/image19.tiff"/></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86.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1" Type="http://schemas.openxmlformats.org/officeDocument/2006/relationships/slideLayout" Target="../slideLayouts/slideLayout8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78.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1" Type="http://schemas.openxmlformats.org/officeDocument/2006/relationships/slideLayout" Target="../slideLayouts/slideLayout78.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78.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86.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hyperlink" Target="http://windingroadway.blogspot.com/" TargetMode="External"/><Relationship Id="rId3" Type="http://schemas.openxmlformats.org/officeDocument/2006/relationships/hyperlink" Target="https://github.com/Bowman74/VSLiveGoMobil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86.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emf"/><Relationship Id="rId5" Type="http://schemas.openxmlformats.org/officeDocument/2006/relationships/image" Target="../media/image34.emf"/><Relationship Id="rId6" Type="http://schemas.openxmlformats.org/officeDocument/2006/relationships/image" Target="../media/image35.emf"/><Relationship Id="rId7" Type="http://schemas.openxmlformats.org/officeDocument/2006/relationships/image" Target="../media/image36.emf"/><Relationship Id="rId8" Type="http://schemas.openxmlformats.org/officeDocument/2006/relationships/image" Target="../media/image37.emf"/><Relationship Id="rId1" Type="http://schemas.openxmlformats.org/officeDocument/2006/relationships/slideLayout" Target="../slideLayouts/slideLayout86.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8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38.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42.png"/><Relationship Id="rId3"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1.xml"/><Relationship Id="rId3" Type="http://schemas.openxmlformats.org/officeDocument/2006/relationships/image" Target="../media/image44.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2.xml"/><Relationship Id="rId3" Type="http://schemas.openxmlformats.org/officeDocument/2006/relationships/image" Target="../media/image45.tiff"/></Relationships>
</file>

<file path=ppt/slides/_rels/slide39.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47.tiff"/><Relationship Id="rId1" Type="http://schemas.openxmlformats.org/officeDocument/2006/relationships/slideLayout" Target="../slideLayouts/slideLayout74.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diagramData" Target="../diagrams/data2.xml"/><Relationship Id="rId8" Type="http://schemas.openxmlformats.org/officeDocument/2006/relationships/diagramLayout" Target="../diagrams/layout2.xml"/><Relationship Id="rId9" Type="http://schemas.openxmlformats.org/officeDocument/2006/relationships/diagramQuickStyle" Target="../diagrams/quickStyle2.xml"/><Relationship Id="rId10" Type="http://schemas.openxmlformats.org/officeDocument/2006/relationships/diagramColors" Target="../diagrams/colors2.xml"/><Relationship Id="rId11" Type="http://schemas.microsoft.com/office/2007/relationships/diagramDrawing" Target="../diagrams/drawing2.xml"/><Relationship Id="rId1" Type="http://schemas.openxmlformats.org/officeDocument/2006/relationships/slideLayout" Target="../slideLayouts/slideLayout74.xml"/><Relationship Id="rId2"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48.tiff"/><Relationship Id="rId5" Type="http://schemas.openxmlformats.org/officeDocument/2006/relationships/image" Target="../media/image49.tiff"/><Relationship Id="rId1" Type="http://schemas.openxmlformats.org/officeDocument/2006/relationships/slideLayout" Target="../slideLayouts/slideLayout74.xml"/><Relationship Id="rId2" Type="http://schemas.openxmlformats.org/officeDocument/2006/relationships/notesSlide" Target="../notesSlides/notesSlide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12.emf"/><Relationship Id="rId1" Type="http://schemas.openxmlformats.org/officeDocument/2006/relationships/slideLayout" Target="../slideLayouts/slideLayout85.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78.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xml"/><Relationship Id="rId3" Type="http://schemas.openxmlformats.org/officeDocument/2006/relationships/image" Target="../media/image1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6.xml"/><Relationship Id="rId3" Type="http://schemas.openxmlformats.org/officeDocument/2006/relationships/image" Target="../media/image1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7.xml"/><Relationship Id="rId3"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4022725" y="2571750"/>
            <a:ext cx="3987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algn="r" eaLnBrk="1" hangingPunct="1">
              <a:defRPr/>
            </a:pPr>
            <a:r>
              <a:rPr lang="en-US" sz="3200" b="1" dirty="0" smtClean="0">
                <a:solidFill>
                  <a:schemeClr val="bg1">
                    <a:lumMod val="85000"/>
                  </a:schemeClr>
                </a:solidFill>
                <a:latin typeface="Arial" charset="0"/>
                <a:cs typeface="+mn-cs"/>
              </a:rPr>
              <a:t>Kevin Ford</a:t>
            </a:r>
            <a:endParaRPr lang="en-US" sz="2800" b="1" dirty="0">
              <a:solidFill>
                <a:schemeClr val="bg1">
                  <a:lumMod val="85000"/>
                </a:schemeClr>
              </a:solidFill>
              <a:latin typeface="Arial" charset="0"/>
              <a:cs typeface="+mn-cs"/>
            </a:endParaRPr>
          </a:p>
          <a:p>
            <a:pPr algn="r">
              <a:defRPr/>
            </a:pPr>
            <a:r>
              <a:rPr lang="en-US" sz="2400" b="1" dirty="0" smtClean="0">
                <a:solidFill>
                  <a:schemeClr val="bg1">
                    <a:lumMod val="85000"/>
                  </a:schemeClr>
                </a:solidFill>
                <a:latin typeface="Arial" charset="0"/>
              </a:rPr>
              <a:t>Mobile Practice Lead</a:t>
            </a:r>
            <a:endParaRPr lang="en-US" sz="2400" b="1" dirty="0" smtClean="0">
              <a:solidFill>
                <a:schemeClr val="bg1">
                  <a:lumMod val="85000"/>
                </a:schemeClr>
              </a:solidFill>
              <a:latin typeface="Arial" charset="0"/>
            </a:endParaRPr>
          </a:p>
          <a:p>
            <a:pPr algn="r">
              <a:defRPr/>
            </a:pPr>
            <a:r>
              <a:rPr lang="en-US" sz="2400" b="1" dirty="0" err="1" smtClean="0">
                <a:solidFill>
                  <a:schemeClr val="bg1">
                    <a:lumMod val="85000"/>
                  </a:schemeClr>
                </a:solidFill>
                <a:latin typeface="Arial" charset="0"/>
              </a:rPr>
              <a:t>MAgenic</a:t>
            </a:r>
            <a:endParaRPr lang="en-US" sz="2400" b="1" dirty="0" smtClean="0">
              <a:solidFill>
                <a:schemeClr val="bg1">
                  <a:lumMod val="85000"/>
                </a:schemeClr>
              </a:solidFill>
              <a:latin typeface="Arial" charset="0"/>
            </a:endParaRPr>
          </a:p>
          <a:p>
            <a:pPr eaLnBrk="1" hangingPunct="1">
              <a:defRPr/>
            </a:pPr>
            <a:endParaRPr lang="en-US" b="1" dirty="0">
              <a:solidFill>
                <a:schemeClr val="bg1">
                  <a:lumMod val="85000"/>
                </a:schemeClr>
              </a:solidFill>
              <a:latin typeface="Arial" charset="0"/>
              <a:cs typeface="+mn-cs"/>
            </a:endParaRPr>
          </a:p>
          <a:p>
            <a:pPr eaLnBrk="1" hangingPunct="1">
              <a:defRPr/>
            </a:pPr>
            <a:endParaRPr lang="en-US" sz="1400" dirty="0">
              <a:solidFill>
                <a:srgbClr val="1F497D"/>
              </a:solidFill>
              <a:latin typeface="Times New Roman" pitchFamily="28" charset="0"/>
              <a:cs typeface="+mn-cs"/>
            </a:endParaRPr>
          </a:p>
        </p:txBody>
      </p:sp>
      <p:sp>
        <p:nvSpPr>
          <p:cNvPr id="7" name="Text Box 7"/>
          <p:cNvSpPr txBox="1">
            <a:spLocks noChangeArrowheads="1"/>
          </p:cNvSpPr>
          <p:nvPr/>
        </p:nvSpPr>
        <p:spPr bwMode="auto">
          <a:xfrm>
            <a:off x="4410077" y="3982819"/>
            <a:ext cx="366712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r"/>
            <a:r>
              <a:rPr lang="en-US" sz="2000" dirty="0">
                <a:solidFill>
                  <a:schemeClr val="bg1">
                    <a:lumMod val="85000"/>
                  </a:schemeClr>
                </a:solidFill>
                <a:latin typeface="Arial" charset="0"/>
              </a:rPr>
              <a:t>Level: </a:t>
            </a:r>
            <a:r>
              <a:rPr lang="en-US" sz="2000" dirty="0">
                <a:solidFill>
                  <a:schemeClr val="bg1">
                    <a:lumMod val="85000"/>
                  </a:schemeClr>
                </a:solidFill>
                <a:latin typeface="Arial" charset="0"/>
              </a:rPr>
              <a:t>Introductory to Intermediate</a:t>
            </a:r>
            <a:endParaRPr lang="en-US" b="1" dirty="0">
              <a:solidFill>
                <a:schemeClr val="accent1"/>
              </a:solidFill>
              <a:latin typeface="Arial" charset="0"/>
            </a:endParaRPr>
          </a:p>
        </p:txBody>
      </p:sp>
      <p:sp>
        <p:nvSpPr>
          <p:cNvPr id="8" name="Rectangle 3"/>
          <p:cNvSpPr txBox="1">
            <a:spLocks noChangeArrowheads="1"/>
          </p:cNvSpPr>
          <p:nvPr/>
        </p:nvSpPr>
        <p:spPr bwMode="auto">
          <a:xfrm>
            <a:off x="381000" y="1289050"/>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gn="r">
              <a:lnSpc>
                <a:spcPct val="80000"/>
              </a:lnSpc>
              <a:defRPr/>
            </a:pPr>
            <a:r>
              <a:rPr lang="en-US" sz="4400" b="1" dirty="0">
                <a:solidFill>
                  <a:srgbClr val="FFFF00"/>
                </a:solidFill>
                <a:effectLst/>
              </a:rPr>
              <a:t>Go Mobile With C#, Visual Studio, and </a:t>
            </a:r>
            <a:r>
              <a:rPr lang="en-US" sz="4400" b="1" dirty="0" err="1">
                <a:solidFill>
                  <a:srgbClr val="FFFF00"/>
                </a:solidFill>
                <a:effectLst/>
              </a:rPr>
              <a:t>Xamarin</a:t>
            </a:r>
            <a:endParaRPr lang="en-US" sz="4400" b="1" dirty="0" smtClean="0">
              <a:solidFill>
                <a:srgbClr val="FFFF00"/>
              </a:solidFill>
              <a:effectLst/>
            </a:endParaRPr>
          </a:p>
        </p:txBody>
      </p:sp>
    </p:spTree>
    <p:extLst>
      <p:ext uri="{BB962C8B-B14F-4D97-AF65-F5344CB8AC3E}">
        <p14:creationId xmlns:p14="http://schemas.microsoft.com/office/powerpoint/2010/main" val="405188728"/>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Performance</a:t>
            </a:r>
          </a:p>
        </p:txBody>
      </p:sp>
      <p:sp>
        <p:nvSpPr>
          <p:cNvPr id="3" name="Text Placeholder 2"/>
          <p:cNvSpPr>
            <a:spLocks noGrp="1"/>
          </p:cNvSpPr>
          <p:nvPr>
            <p:ph type="body" sz="quarter" idx="10"/>
          </p:nvPr>
        </p:nvSpPr>
        <p:spPr>
          <a:xfrm>
            <a:off x="482063" y="3433110"/>
            <a:ext cx="4033911" cy="988732"/>
          </a:xfrm>
        </p:spPr>
        <p:txBody>
          <a:bodyPr/>
          <a:lstStyle/>
          <a:p>
            <a:pPr lvl="1">
              <a:lnSpc>
                <a:spcPct val="110000"/>
              </a:lnSpc>
              <a:spcBef>
                <a:spcPts val="900"/>
              </a:spcBef>
            </a:pPr>
            <a:r>
              <a:rPr lang="en-US" sz="1765" dirty="0" err="1">
                <a:solidFill>
                  <a:srgbClr val="7E5DBE"/>
                </a:solidFill>
                <a:cs typeface="Segoe UI" panose="020B0502040204020203" pitchFamily="34" charset="0"/>
              </a:rPr>
              <a:t>Xamarin.iOS</a:t>
            </a:r>
            <a:r>
              <a:rPr lang="en-US" sz="1765" dirty="0">
                <a:latin typeface="+mj-lt"/>
                <a:cs typeface="Segoe UI" panose="020B0502040204020203" pitchFamily="34" charset="0"/>
              </a:rPr>
              <a:t> does full Ahead Of Time (AOT) compilation to produce an ARM binary for Apple’s App Store.</a:t>
            </a:r>
          </a:p>
        </p:txBody>
      </p:sp>
      <p:sp>
        <p:nvSpPr>
          <p:cNvPr id="4" name="Text Placeholder 3"/>
          <p:cNvSpPr>
            <a:spLocks noGrp="1"/>
          </p:cNvSpPr>
          <p:nvPr>
            <p:ph type="body" sz="quarter" idx="11"/>
          </p:nvPr>
        </p:nvSpPr>
        <p:spPr>
          <a:xfrm>
            <a:off x="4684054" y="3433110"/>
            <a:ext cx="4033911" cy="988732"/>
          </a:xfrm>
        </p:spPr>
        <p:txBody>
          <a:bodyPr/>
          <a:lstStyle/>
          <a:p>
            <a:pPr marL="169240" lvl="1" defTabSz="336006">
              <a:lnSpc>
                <a:spcPct val="110000"/>
              </a:lnSpc>
              <a:defRPr/>
            </a:pPr>
            <a:r>
              <a:rPr lang="en-US" sz="1765" dirty="0" err="1">
                <a:solidFill>
                  <a:srgbClr val="66B11F"/>
                </a:solidFill>
                <a:cs typeface="Segoe UI" panose="020B0502040204020203" pitchFamily="34" charset="0"/>
              </a:rPr>
              <a:t>Xamarin.Android</a:t>
            </a:r>
            <a:r>
              <a:rPr lang="en-US" sz="1765" dirty="0">
                <a:latin typeface="+mj-lt"/>
                <a:cs typeface="Segoe UI" panose="020B0502040204020203" pitchFamily="34" charset="0"/>
              </a:rPr>
              <a:t> takes advantage of Just In Time (JIT) compilation on the Android device.</a:t>
            </a:r>
          </a:p>
        </p:txBody>
      </p:sp>
      <p:grpSp>
        <p:nvGrpSpPr>
          <p:cNvPr id="6" name="Group 5"/>
          <p:cNvGrpSpPr/>
          <p:nvPr/>
        </p:nvGrpSpPr>
        <p:grpSpPr>
          <a:xfrm>
            <a:off x="585942" y="1401029"/>
            <a:ext cx="7953349" cy="1930206"/>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1351273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267304" y="3963076"/>
            <a:ext cx="6611133" cy="711320"/>
          </a:xfrm>
        </p:spPr>
        <p:txBody>
          <a:bodyPr/>
          <a:lstStyle/>
          <a:p>
            <a:pPr algn="ctr">
              <a:spcAft>
                <a:spcPts val="441"/>
              </a:spcAft>
            </a:pPr>
            <a:r>
              <a:rPr lang="en-US" sz="2059" dirty="0">
                <a:gradFill>
                  <a:gsLst>
                    <a:gs pos="2917">
                      <a:schemeClr val="tx1"/>
                    </a:gs>
                    <a:gs pos="30000">
                      <a:schemeClr val="tx1"/>
                    </a:gs>
                  </a:gsLst>
                  <a:lin ang="5400000" scaled="0"/>
                </a:gradFill>
              </a:rPr>
              <a:t>Build native UIs for </a:t>
            </a:r>
            <a:r>
              <a:rPr lang="en-US" sz="2059" dirty="0" err="1">
                <a:gradFill>
                  <a:gsLst>
                    <a:gs pos="2917">
                      <a:schemeClr val="tx1"/>
                    </a:gs>
                    <a:gs pos="30000">
                      <a:schemeClr val="tx1"/>
                    </a:gs>
                  </a:gsLst>
                  <a:lin ang="5400000" scaled="0"/>
                </a:gradFill>
              </a:rPr>
              <a:t>iOS</a:t>
            </a:r>
            <a:r>
              <a:rPr lang="en-US" sz="2059" dirty="0">
                <a:gradFill>
                  <a:gsLst>
                    <a:gs pos="2917">
                      <a:schemeClr val="tx1"/>
                    </a:gs>
                    <a:gs pos="30000">
                      <a:schemeClr val="tx1"/>
                    </a:gs>
                  </a:gsLst>
                  <a:lin ang="5400000" scaled="0"/>
                </a:gradFill>
              </a:rPr>
              <a:t>, Android, and Windows Phone from a single, shared C# codebase.</a:t>
            </a:r>
          </a:p>
        </p:txBody>
      </p:sp>
      <p:sp>
        <p:nvSpPr>
          <p:cNvPr id="24" name="Title 23"/>
          <p:cNvSpPr>
            <a:spLocks noGrp="1"/>
          </p:cNvSpPr>
          <p:nvPr>
            <p:ph type="title"/>
          </p:nvPr>
        </p:nvSpPr>
        <p:spPr>
          <a:xfrm>
            <a:off x="201930" y="274662"/>
            <a:ext cx="8741880" cy="674653"/>
          </a:xfrm>
        </p:spPr>
        <p:txBody>
          <a:bodyPr>
            <a:normAutofit fontScale="90000"/>
          </a:bodyPr>
          <a:lstStyle/>
          <a:p>
            <a:pPr algn="ctr"/>
            <a:r>
              <a:rPr lang="en-US" dirty="0"/>
              <a:t>Meet </a:t>
            </a:r>
            <a:r>
              <a:rPr lang="en-US" dirty="0" err="1"/>
              <a:t>Xamarin.Forms</a:t>
            </a:r>
            <a:endParaRPr lang="en-US" dirty="0"/>
          </a:p>
        </p:txBody>
      </p:sp>
      <p:pic>
        <p:nvPicPr>
          <p:cNvPr id="5" name="Picture 4"/>
          <p:cNvPicPr>
            <a:picLocks noChangeAspect="1"/>
          </p:cNvPicPr>
          <p:nvPr/>
        </p:nvPicPr>
        <p:blipFill>
          <a:blip r:embed="rId3"/>
          <a:stretch>
            <a:fillRect/>
          </a:stretch>
        </p:blipFill>
        <p:spPr>
          <a:xfrm>
            <a:off x="1267304" y="1105878"/>
            <a:ext cx="6462433" cy="2700635"/>
          </a:xfrm>
          <a:prstGeom prst="rect">
            <a:avLst/>
          </a:prstGeom>
        </p:spPr>
      </p:pic>
    </p:spTree>
    <p:extLst>
      <p:ext uri="{BB962C8B-B14F-4D97-AF65-F5344CB8AC3E}">
        <p14:creationId xmlns:p14="http://schemas.microsoft.com/office/powerpoint/2010/main" val="1403085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749939" y="3875904"/>
            <a:ext cx="3377351" cy="386581"/>
          </a:xfrm>
        </p:spPr>
        <p:txBody>
          <a:bodyPr/>
          <a:lstStyle/>
          <a:p>
            <a:pPr algn="ctr">
              <a:lnSpc>
                <a:spcPct val="100000"/>
              </a:lnSpc>
            </a:pPr>
            <a:r>
              <a:rPr lang="en-US" sz="1912" dirty="0">
                <a:solidFill>
                  <a:schemeClr val="tx1"/>
                </a:solidFill>
              </a:rPr>
              <a:t>Traditional Xamarin Approach</a:t>
            </a:r>
          </a:p>
        </p:txBody>
      </p:sp>
      <p:sp>
        <p:nvSpPr>
          <p:cNvPr id="4" name="Text Placeholder 3"/>
          <p:cNvSpPr>
            <a:spLocks noGrp="1"/>
          </p:cNvSpPr>
          <p:nvPr>
            <p:ph type="body" sz="quarter" idx="11"/>
          </p:nvPr>
        </p:nvSpPr>
        <p:spPr>
          <a:xfrm>
            <a:off x="4911661" y="3875904"/>
            <a:ext cx="3370931" cy="680827"/>
          </a:xfrm>
        </p:spPr>
        <p:txBody>
          <a:bodyPr/>
          <a:lstStyle/>
          <a:p>
            <a:pPr algn="ctr">
              <a:lnSpc>
                <a:spcPct val="100000"/>
              </a:lnSpc>
            </a:pPr>
            <a:r>
              <a:rPr lang="en-US" sz="1912" dirty="0">
                <a:solidFill>
                  <a:schemeClr val="tx1"/>
                </a:solidFill>
              </a:rPr>
              <a:t>With </a:t>
            </a:r>
            <a:r>
              <a:rPr lang="en-US" sz="1912" dirty="0" err="1">
                <a:solidFill>
                  <a:schemeClr val="tx1"/>
                </a:solidFill>
              </a:rPr>
              <a:t>Xamarin.Forms</a:t>
            </a:r>
            <a:r>
              <a:rPr lang="en-US" sz="1912" dirty="0">
                <a:solidFill>
                  <a:schemeClr val="tx1"/>
                </a:solidFill>
              </a:rPr>
              <a:t>:</a:t>
            </a:r>
            <a:br>
              <a:rPr lang="en-US" sz="1912" dirty="0">
                <a:solidFill>
                  <a:schemeClr val="tx1"/>
                </a:solidFill>
              </a:rPr>
            </a:br>
            <a:r>
              <a:rPr lang="en-US" sz="1912" dirty="0">
                <a:solidFill>
                  <a:schemeClr val="tx1"/>
                </a:solidFill>
              </a:rPr>
              <a:t>More code-sharing, all native</a:t>
            </a:r>
          </a:p>
        </p:txBody>
      </p:sp>
      <p:grpSp>
        <p:nvGrpSpPr>
          <p:cNvPr id="25" name="Group 24"/>
          <p:cNvGrpSpPr/>
          <p:nvPr/>
        </p:nvGrpSpPr>
        <p:grpSpPr>
          <a:xfrm>
            <a:off x="749939" y="1861072"/>
            <a:ext cx="3377351" cy="1902410"/>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499" cy="621814"/>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9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sp>
          <p:nvSpPr>
            <p:cNvPr id="31" name="TextBox 30"/>
            <p:cNvSpPr txBox="1"/>
            <p:nvPr/>
          </p:nvSpPr>
          <p:spPr>
            <a:xfrm>
              <a:off x="6845301" y="2021411"/>
              <a:ext cx="1968499" cy="621814"/>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900" dirty="0">
                  <a:solidFill>
                    <a:schemeClr val="bg1"/>
                  </a:solidFill>
                </a:rPr>
                <a:t>Windows C# UI</a:t>
              </a:r>
            </a:p>
          </p:txBody>
        </p:sp>
        <p:sp>
          <p:nvSpPr>
            <p:cNvPr id="32" name="TextBox 31"/>
            <p:cNvSpPr txBox="1"/>
            <p:nvPr/>
          </p:nvSpPr>
          <p:spPr>
            <a:xfrm>
              <a:off x="4626796" y="2021408"/>
              <a:ext cx="2353425" cy="621814"/>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900" dirty="0">
                  <a:solidFill>
                    <a:schemeClr val="bg1"/>
                  </a:solidFill>
                </a:rPr>
                <a:t>Android C# UI</a:t>
              </a:r>
            </a:p>
          </p:txBody>
        </p:sp>
      </p:grpSp>
      <p:grpSp>
        <p:nvGrpSpPr>
          <p:cNvPr id="7" name="Group 6"/>
          <p:cNvGrpSpPr/>
          <p:nvPr/>
        </p:nvGrpSpPr>
        <p:grpSpPr>
          <a:xfrm>
            <a:off x="1008480" y="1352260"/>
            <a:ext cx="2791990" cy="461842"/>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4905242" y="1352260"/>
            <a:ext cx="3377351" cy="2401886"/>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663"/>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912"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29"/>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2353" dirty="0">
                  <a:solidFill>
                    <a:schemeClr val="bg1"/>
                  </a:solidFill>
                </a:rPr>
                <a:t>Shared UI Code</a:t>
              </a:r>
            </a:p>
          </p:txBody>
        </p:sp>
      </p:grpSp>
      <p:sp>
        <p:nvSpPr>
          <p:cNvPr id="67" name="TextBox 66"/>
          <p:cNvSpPr txBox="1"/>
          <p:nvPr/>
        </p:nvSpPr>
        <p:spPr>
          <a:xfrm>
            <a:off x="757096" y="2638557"/>
            <a:ext cx="3370194" cy="511491"/>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912" dirty="0">
                <a:solidFill>
                  <a:schemeClr val="bg1"/>
                </a:solidFill>
                <a:latin typeface="+mj-lt"/>
              </a:rPr>
              <a:t>Shared C# Backend</a:t>
            </a:r>
          </a:p>
        </p:txBody>
      </p:sp>
    </p:spTree>
    <p:extLst>
      <p:ext uri="{BB962C8B-B14F-4D97-AF65-F5344CB8AC3E}">
        <p14:creationId xmlns:p14="http://schemas.microsoft.com/office/powerpoint/2010/main" val="1396705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91722" y="-98778"/>
            <a:ext cx="9334500" cy="1368778"/>
          </a:xfrm>
          <a:prstGeom prst="rect">
            <a:avLst/>
          </a:prstGeom>
          <a:solidFill>
            <a:srgbClr val="15304E"/>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FFFFFF"/>
              </a:solidFill>
            </a:endParaRPr>
          </a:p>
        </p:txBody>
      </p:sp>
      <p:sp>
        <p:nvSpPr>
          <p:cNvPr id="3" name="TextBox 2"/>
          <p:cNvSpPr txBox="1"/>
          <p:nvPr/>
        </p:nvSpPr>
        <p:spPr>
          <a:xfrm>
            <a:off x="269394" y="146242"/>
            <a:ext cx="3948546" cy="701731"/>
          </a:xfrm>
          <a:prstGeom prst="rect">
            <a:avLst/>
          </a:prstGeom>
          <a:noFill/>
        </p:spPr>
        <p:txBody>
          <a:bodyPr wrap="square" rtlCol="0">
            <a:spAutoFit/>
          </a:bodyPr>
          <a:lstStyle/>
          <a:p>
            <a:pPr>
              <a:lnSpc>
                <a:spcPct val="90000"/>
              </a:lnSpc>
            </a:pPr>
            <a:r>
              <a:rPr lang="en-US" sz="2200" dirty="0">
                <a:solidFill>
                  <a:srgbClr val="FFFFFF"/>
                </a:solidFill>
                <a:latin typeface="Segoe UI"/>
                <a:cs typeface="Segoe UI"/>
              </a:rPr>
              <a:t>Which </a:t>
            </a:r>
            <a:r>
              <a:rPr lang="en-US" sz="2200" b="1" dirty="0">
                <a:solidFill>
                  <a:srgbClr val="FFFFFF"/>
                </a:solidFill>
                <a:latin typeface="Segoe UI"/>
                <a:cs typeface="Segoe UI"/>
              </a:rPr>
              <a:t>Xamarin approach</a:t>
            </a:r>
            <a:r>
              <a:rPr lang="en-US" sz="2200" dirty="0">
                <a:solidFill>
                  <a:srgbClr val="FFFFFF"/>
                </a:solidFill>
                <a:latin typeface="Segoe UI"/>
                <a:cs typeface="Segoe UI"/>
              </a:rPr>
              <a:t> is best for your app?</a:t>
            </a:r>
          </a:p>
        </p:txBody>
      </p:sp>
      <p:sp>
        <p:nvSpPr>
          <p:cNvPr id="15" name="TextBox 14"/>
          <p:cNvSpPr txBox="1"/>
          <p:nvPr/>
        </p:nvSpPr>
        <p:spPr>
          <a:xfrm>
            <a:off x="323274" y="2293700"/>
            <a:ext cx="2332183" cy="292388"/>
          </a:xfrm>
          <a:prstGeom prst="rect">
            <a:avLst/>
          </a:prstGeom>
          <a:noFill/>
        </p:spPr>
        <p:txBody>
          <a:bodyPr wrap="square" rtlCol="0">
            <a:spAutoFit/>
          </a:bodyPr>
          <a:lstStyle/>
          <a:p>
            <a:r>
              <a:rPr lang="en-US" sz="1300" b="1" dirty="0" err="1">
                <a:solidFill>
                  <a:srgbClr val="152F4E"/>
                </a:solidFill>
                <a:latin typeface="Segoe UI"/>
                <a:cs typeface="Segoe UI"/>
              </a:rPr>
              <a:t>Xamarin.Forms</a:t>
            </a:r>
            <a:r>
              <a:rPr lang="en-US" sz="1300" b="1" dirty="0">
                <a:solidFill>
                  <a:srgbClr val="152F4E"/>
                </a:solidFill>
                <a:latin typeface="Segoe UI"/>
                <a:cs typeface="Segoe UI"/>
              </a:rPr>
              <a:t> </a:t>
            </a:r>
            <a:r>
              <a:rPr lang="en-US" sz="1300" dirty="0">
                <a:solidFill>
                  <a:srgbClr val="152F4E"/>
                </a:solidFill>
                <a:latin typeface="Segoe UI"/>
                <a:cs typeface="Segoe UI"/>
              </a:rPr>
              <a:t>is best for:</a:t>
            </a:r>
          </a:p>
        </p:txBody>
      </p:sp>
      <p:sp>
        <p:nvSpPr>
          <p:cNvPr id="16" name="TextBox 15"/>
          <p:cNvSpPr txBox="1"/>
          <p:nvPr/>
        </p:nvSpPr>
        <p:spPr>
          <a:xfrm>
            <a:off x="5003030" y="2262912"/>
            <a:ext cx="3902365" cy="332399"/>
          </a:xfrm>
          <a:prstGeom prst="rect">
            <a:avLst/>
          </a:prstGeom>
          <a:noFill/>
        </p:spPr>
        <p:txBody>
          <a:bodyPr wrap="square" rtlCol="0">
            <a:spAutoFit/>
          </a:bodyPr>
          <a:lstStyle/>
          <a:p>
            <a:pPr>
              <a:lnSpc>
                <a:spcPct val="120000"/>
              </a:lnSpc>
            </a:pPr>
            <a:r>
              <a:rPr lang="en-US" sz="1300" b="1" dirty="0" err="1">
                <a:solidFill>
                  <a:srgbClr val="152F4E"/>
                </a:solidFill>
                <a:latin typeface="Segoe UI"/>
                <a:cs typeface="Segoe UI"/>
              </a:rPr>
              <a:t>Xamarin.iOS</a:t>
            </a:r>
            <a:r>
              <a:rPr lang="en-US" sz="1300" b="1" dirty="0">
                <a:solidFill>
                  <a:srgbClr val="152F4E"/>
                </a:solidFill>
                <a:latin typeface="Segoe UI"/>
                <a:cs typeface="Segoe UI"/>
              </a:rPr>
              <a:t> / </a:t>
            </a:r>
            <a:r>
              <a:rPr lang="en-US" sz="1300" b="1" dirty="0" err="1">
                <a:solidFill>
                  <a:srgbClr val="152F4E"/>
                </a:solidFill>
                <a:latin typeface="Segoe UI"/>
                <a:cs typeface="Segoe UI"/>
              </a:rPr>
              <a:t>Xamarin.Android</a:t>
            </a:r>
            <a:r>
              <a:rPr lang="en-US" sz="1300" b="1" dirty="0">
                <a:solidFill>
                  <a:srgbClr val="152F4E"/>
                </a:solidFill>
                <a:latin typeface="Segoe UI"/>
                <a:cs typeface="Segoe UI"/>
              </a:rPr>
              <a:t> </a:t>
            </a:r>
            <a:r>
              <a:rPr lang="en-US" sz="1300" dirty="0">
                <a:solidFill>
                  <a:srgbClr val="152F4E"/>
                </a:solidFill>
                <a:latin typeface="Segoe UI"/>
                <a:cs typeface="Segoe UI"/>
              </a:rPr>
              <a:t>is best for:</a:t>
            </a:r>
          </a:p>
        </p:txBody>
      </p:sp>
      <p:sp>
        <p:nvSpPr>
          <p:cNvPr id="17" name="TextBox 16"/>
          <p:cNvSpPr txBox="1"/>
          <p:nvPr/>
        </p:nvSpPr>
        <p:spPr>
          <a:xfrm>
            <a:off x="492608" y="2801698"/>
            <a:ext cx="3394362" cy="2123658"/>
          </a:xfrm>
          <a:prstGeom prst="rect">
            <a:avLst/>
          </a:prstGeom>
          <a:noFill/>
        </p:spPr>
        <p:txBody>
          <a:bodyPr wrap="square" rtlCol="0">
            <a:spAutoFit/>
          </a:bodyPr>
          <a:lstStyle/>
          <a:p>
            <a:pPr marL="171446" indent="-171446">
              <a:buFont typeface="Arial"/>
              <a:buChar char="•"/>
            </a:pPr>
            <a:r>
              <a:rPr lang="en-US" sz="1200" dirty="0">
                <a:solidFill>
                  <a:srgbClr val="152F4E"/>
                </a:solidFill>
                <a:latin typeface="Segoe UI Semibold"/>
                <a:cs typeface="Segoe UI Semibold"/>
              </a:rPr>
              <a:t>Data entry apps</a:t>
            </a:r>
          </a:p>
          <a:p>
            <a:pPr marL="171446" indent="-171446">
              <a:buFont typeface="Arial"/>
              <a:buChar char="•"/>
            </a:pPr>
            <a:endParaRPr lang="en-US" sz="1200" dirty="0">
              <a:solidFill>
                <a:srgbClr val="152F4E"/>
              </a:solidFill>
              <a:latin typeface="Segoe UI Semibold"/>
              <a:cs typeface="Segoe UI Semibold"/>
            </a:endParaRPr>
          </a:p>
          <a:p>
            <a:pPr marL="171446" indent="-171446">
              <a:buFont typeface="Arial"/>
              <a:buChar char="•"/>
            </a:pPr>
            <a:r>
              <a:rPr lang="en-US" sz="1200" dirty="0">
                <a:solidFill>
                  <a:srgbClr val="152F4E"/>
                </a:solidFill>
                <a:latin typeface="Segoe UI Semibold"/>
                <a:cs typeface="Segoe UI Semibold"/>
              </a:rPr>
              <a:t>Prototypes and proofs-of-concept</a:t>
            </a:r>
          </a:p>
          <a:p>
            <a:pPr marL="171446" indent="-171446">
              <a:buFont typeface="Arial"/>
              <a:buChar char="•"/>
            </a:pPr>
            <a:endParaRPr lang="en-US" sz="1200" dirty="0">
              <a:solidFill>
                <a:srgbClr val="152F4E"/>
              </a:solidFill>
              <a:latin typeface="Segoe UI Semibold"/>
              <a:cs typeface="Segoe UI Semibold"/>
            </a:endParaRPr>
          </a:p>
          <a:p>
            <a:pPr marL="171446" indent="-171446">
              <a:buFont typeface="Arial"/>
              <a:buChar char="•"/>
            </a:pPr>
            <a:r>
              <a:rPr lang="en-US" sz="1200" dirty="0">
                <a:solidFill>
                  <a:srgbClr val="152F4E"/>
                </a:solidFill>
                <a:latin typeface="Segoe UI Semibold"/>
                <a:cs typeface="Segoe UI Semibold"/>
              </a:rPr>
              <a:t>Apps that require little platform-specific functionality</a:t>
            </a:r>
          </a:p>
          <a:p>
            <a:pPr marL="171446" indent="-171446">
              <a:buFont typeface="Arial"/>
              <a:buChar char="•"/>
            </a:pPr>
            <a:endParaRPr lang="en-US" sz="1200" dirty="0">
              <a:solidFill>
                <a:srgbClr val="152F4E"/>
              </a:solidFill>
              <a:latin typeface="Segoe UI Semibold"/>
              <a:cs typeface="Segoe UI Semibold"/>
            </a:endParaRPr>
          </a:p>
          <a:p>
            <a:pPr marL="171446" indent="-171446">
              <a:buFont typeface="Arial"/>
              <a:buChar char="•"/>
            </a:pPr>
            <a:r>
              <a:rPr lang="en-US" sz="1200" dirty="0">
                <a:solidFill>
                  <a:srgbClr val="152F4E"/>
                </a:solidFill>
                <a:latin typeface="Segoe UI Semibold"/>
                <a:cs typeface="Segoe UI Semibold"/>
              </a:rPr>
              <a:t>Apps where code sharing is more important than custom UI</a:t>
            </a:r>
          </a:p>
          <a:p>
            <a:pPr marL="171446" indent="-171446">
              <a:buFont typeface="Arial"/>
              <a:buChar char="•"/>
            </a:pPr>
            <a:endParaRPr lang="en-US" sz="1200" dirty="0">
              <a:solidFill>
                <a:srgbClr val="152F4E"/>
              </a:solidFill>
              <a:latin typeface="Segoe UI Semibold"/>
              <a:cs typeface="Segoe UI Semibold"/>
            </a:endParaRPr>
          </a:p>
          <a:p>
            <a:pPr marL="171446" indent="-171446">
              <a:buFont typeface="Arial"/>
              <a:buChar char="•"/>
            </a:pPr>
            <a:endParaRPr lang="en-US" sz="1200" dirty="0">
              <a:solidFill>
                <a:srgbClr val="152F4E"/>
              </a:solidFill>
              <a:latin typeface="Segoe UI Semibold"/>
              <a:cs typeface="Segoe UI Semibold"/>
            </a:endParaRPr>
          </a:p>
        </p:txBody>
      </p:sp>
      <p:cxnSp>
        <p:nvCxnSpPr>
          <p:cNvPr id="31" name="Straight Connector 30"/>
          <p:cNvCxnSpPr/>
          <p:nvPr/>
        </p:nvCxnSpPr>
        <p:spPr>
          <a:xfrm>
            <a:off x="400242" y="2717031"/>
            <a:ext cx="0" cy="2024303"/>
          </a:xfrm>
          <a:prstGeom prst="line">
            <a:avLst/>
          </a:prstGeom>
          <a:ln w="12700" cmpd="sng">
            <a:solidFill>
              <a:srgbClr val="3498DB"/>
            </a:solidFill>
          </a:ln>
        </p:spPr>
        <p:style>
          <a:lnRef idx="1">
            <a:schemeClr val="dk1"/>
          </a:lnRef>
          <a:fillRef idx="0">
            <a:schemeClr val="dk1"/>
          </a:fillRef>
          <a:effectRef idx="0">
            <a:schemeClr val="dk1"/>
          </a:effectRef>
          <a:fontRef idx="minor">
            <a:schemeClr val="tx1"/>
          </a:fontRef>
        </p:style>
      </p:cxnSp>
      <p:sp>
        <p:nvSpPr>
          <p:cNvPr id="33" name="TextBox 32"/>
          <p:cNvSpPr txBox="1"/>
          <p:nvPr/>
        </p:nvSpPr>
        <p:spPr>
          <a:xfrm>
            <a:off x="760075" y="4603429"/>
            <a:ext cx="2332183" cy="261610"/>
          </a:xfrm>
          <a:prstGeom prst="rect">
            <a:avLst/>
          </a:prstGeom>
          <a:noFill/>
        </p:spPr>
        <p:txBody>
          <a:bodyPr wrap="square" rtlCol="0">
            <a:spAutoFit/>
          </a:bodyPr>
          <a:lstStyle/>
          <a:p>
            <a:r>
              <a:rPr lang="en-US" sz="1100" b="1" dirty="0">
                <a:solidFill>
                  <a:srgbClr val="3498DB"/>
                </a:solidFill>
                <a:latin typeface="Segoe UI"/>
                <a:cs typeface="Segoe UI"/>
              </a:rPr>
              <a:t>Learn more: </a:t>
            </a:r>
            <a:r>
              <a:rPr lang="en-US" sz="1100" dirty="0" err="1">
                <a:solidFill>
                  <a:srgbClr val="3498DB"/>
                </a:solidFill>
                <a:latin typeface="Segoe UI"/>
                <a:cs typeface="Segoe UI"/>
              </a:rPr>
              <a:t>xamarin.com</a:t>
            </a:r>
            <a:r>
              <a:rPr lang="en-US" sz="1100" dirty="0">
                <a:solidFill>
                  <a:srgbClr val="3498DB"/>
                </a:solidFill>
                <a:latin typeface="Segoe UI"/>
                <a:cs typeface="Segoe UI"/>
              </a:rPr>
              <a:t>/forms</a:t>
            </a:r>
          </a:p>
        </p:txBody>
      </p:sp>
      <p:sp>
        <p:nvSpPr>
          <p:cNvPr id="34" name="TextBox 33"/>
          <p:cNvSpPr txBox="1"/>
          <p:nvPr/>
        </p:nvSpPr>
        <p:spPr>
          <a:xfrm>
            <a:off x="5464848" y="4550192"/>
            <a:ext cx="2563093" cy="261610"/>
          </a:xfrm>
          <a:prstGeom prst="rect">
            <a:avLst/>
          </a:prstGeom>
          <a:noFill/>
        </p:spPr>
        <p:txBody>
          <a:bodyPr wrap="square" rtlCol="0">
            <a:spAutoFit/>
          </a:bodyPr>
          <a:lstStyle/>
          <a:p>
            <a:r>
              <a:rPr lang="en-US" sz="1100" b="1" dirty="0">
                <a:solidFill>
                  <a:srgbClr val="3498DB"/>
                </a:solidFill>
                <a:latin typeface="Segoe UI"/>
                <a:cs typeface="Segoe UI"/>
              </a:rPr>
              <a:t>Learn more: </a:t>
            </a:r>
            <a:r>
              <a:rPr lang="en-US" sz="1100" dirty="0" err="1">
                <a:solidFill>
                  <a:srgbClr val="3498DB"/>
                </a:solidFill>
                <a:latin typeface="Segoe UI"/>
                <a:cs typeface="Segoe UI"/>
              </a:rPr>
              <a:t>xamarin.com</a:t>
            </a:r>
            <a:r>
              <a:rPr lang="en-US" sz="1100" dirty="0">
                <a:solidFill>
                  <a:srgbClr val="3498DB"/>
                </a:solidFill>
                <a:latin typeface="Segoe UI"/>
                <a:cs typeface="Segoe UI"/>
              </a:rPr>
              <a:t>/platform</a:t>
            </a:r>
          </a:p>
        </p:txBody>
      </p:sp>
      <p:sp>
        <p:nvSpPr>
          <p:cNvPr id="36" name="TextBox 35"/>
          <p:cNvSpPr txBox="1"/>
          <p:nvPr/>
        </p:nvSpPr>
        <p:spPr>
          <a:xfrm>
            <a:off x="5203152" y="2801698"/>
            <a:ext cx="3471334" cy="1938992"/>
          </a:xfrm>
          <a:prstGeom prst="rect">
            <a:avLst/>
          </a:prstGeom>
          <a:noFill/>
        </p:spPr>
        <p:txBody>
          <a:bodyPr wrap="square" rtlCol="0">
            <a:spAutoFit/>
          </a:bodyPr>
          <a:lstStyle/>
          <a:p>
            <a:pPr marL="171446" indent="-171446">
              <a:buFont typeface="Arial"/>
              <a:buChar char="•"/>
            </a:pPr>
            <a:r>
              <a:rPr lang="en-US" sz="1200" dirty="0">
                <a:solidFill>
                  <a:srgbClr val="152F4E"/>
                </a:solidFill>
                <a:latin typeface="Segoe UI Semibold"/>
                <a:cs typeface="Segoe UI Semibold"/>
              </a:rPr>
              <a:t>Apps that require specialized interaction</a:t>
            </a:r>
          </a:p>
          <a:p>
            <a:pPr marL="171446" indent="-171446">
              <a:buFont typeface="Arial"/>
              <a:buChar char="•"/>
            </a:pPr>
            <a:endParaRPr lang="en-US" sz="1200" dirty="0">
              <a:solidFill>
                <a:srgbClr val="152F4E"/>
              </a:solidFill>
              <a:latin typeface="Segoe UI Semibold"/>
              <a:cs typeface="Segoe UI Semibold"/>
            </a:endParaRPr>
          </a:p>
          <a:p>
            <a:pPr marL="171446" indent="-171446">
              <a:buFont typeface="Arial"/>
              <a:buChar char="•"/>
            </a:pPr>
            <a:r>
              <a:rPr lang="en-US" sz="1200" dirty="0">
                <a:solidFill>
                  <a:srgbClr val="152F4E"/>
                </a:solidFill>
                <a:latin typeface="Segoe UI Semibold"/>
                <a:cs typeface="Segoe UI Semibold"/>
              </a:rPr>
              <a:t>Apps with highly polished design</a:t>
            </a:r>
          </a:p>
          <a:p>
            <a:pPr marL="171446" indent="-171446">
              <a:buFont typeface="Arial"/>
              <a:buChar char="•"/>
            </a:pPr>
            <a:endParaRPr lang="en-US" sz="1200" dirty="0">
              <a:solidFill>
                <a:srgbClr val="152F4E"/>
              </a:solidFill>
              <a:latin typeface="Segoe UI Semibold"/>
              <a:cs typeface="Segoe UI Semibold"/>
            </a:endParaRPr>
          </a:p>
          <a:p>
            <a:pPr marL="171446" indent="-171446">
              <a:buFont typeface="Arial"/>
              <a:buChar char="•"/>
            </a:pPr>
            <a:r>
              <a:rPr lang="en-US" sz="1200" dirty="0">
                <a:solidFill>
                  <a:srgbClr val="152F4E"/>
                </a:solidFill>
                <a:latin typeface="Segoe UI Semibold"/>
                <a:cs typeface="Segoe UI Semibold"/>
              </a:rPr>
              <a:t>Apps that use many platform-specific APIs</a:t>
            </a:r>
          </a:p>
          <a:p>
            <a:pPr marL="171446" indent="-171446">
              <a:buFont typeface="Arial"/>
              <a:buChar char="•"/>
            </a:pPr>
            <a:endParaRPr lang="en-US" sz="1200" dirty="0">
              <a:solidFill>
                <a:srgbClr val="152F4E"/>
              </a:solidFill>
              <a:latin typeface="Segoe UI Semibold"/>
              <a:cs typeface="Segoe UI Semibold"/>
            </a:endParaRPr>
          </a:p>
          <a:p>
            <a:pPr marL="171446" indent="-171446">
              <a:buFont typeface="Arial"/>
              <a:buChar char="•"/>
            </a:pPr>
            <a:r>
              <a:rPr lang="en-US" sz="1200" dirty="0">
                <a:solidFill>
                  <a:srgbClr val="152F4E"/>
                </a:solidFill>
                <a:latin typeface="Segoe UI Semibold"/>
                <a:cs typeface="Segoe UI Semibold"/>
              </a:rPr>
              <a:t>Apps where custom UI is more important than code sharing</a:t>
            </a:r>
          </a:p>
          <a:p>
            <a:pPr marL="171446" indent="-171446">
              <a:buFont typeface="Arial"/>
              <a:buChar char="•"/>
            </a:pPr>
            <a:endParaRPr lang="en-US" sz="1200" dirty="0">
              <a:solidFill>
                <a:srgbClr val="152F4E"/>
              </a:solidFill>
              <a:latin typeface="Segoe UI Semibold"/>
              <a:cs typeface="Segoe UI Semibold"/>
            </a:endParaRPr>
          </a:p>
          <a:p>
            <a:pPr marL="171446" indent="-171446">
              <a:buFont typeface="Arial"/>
              <a:buChar char="•"/>
            </a:pPr>
            <a:endParaRPr lang="en-US" sz="1200" dirty="0">
              <a:solidFill>
                <a:srgbClr val="152F4E"/>
              </a:solidFill>
              <a:latin typeface="Segoe UI Semibold"/>
              <a:cs typeface="Segoe UI Semibold"/>
            </a:endParaRPr>
          </a:p>
        </p:txBody>
      </p:sp>
      <p:pic>
        <p:nvPicPr>
          <p:cNvPr id="43" name="Picture 4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5029" y="957118"/>
            <a:ext cx="759927" cy="1305791"/>
          </a:xfrm>
          <a:prstGeom prst="rect">
            <a:avLst/>
          </a:prstGeom>
        </p:spPr>
      </p:pic>
      <p:pic>
        <p:nvPicPr>
          <p:cNvPr id="44" name="Picture 4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91959" y="957119"/>
            <a:ext cx="744808" cy="1298093"/>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828059" y="957119"/>
            <a:ext cx="755448" cy="1298093"/>
          </a:xfrm>
          <a:prstGeom prst="rect">
            <a:avLst/>
          </a:prstGeom>
        </p:spPr>
      </p:pic>
      <p:cxnSp>
        <p:nvCxnSpPr>
          <p:cNvPr id="47" name="Straight Connector 46"/>
          <p:cNvCxnSpPr/>
          <p:nvPr/>
        </p:nvCxnSpPr>
        <p:spPr>
          <a:xfrm flipH="1">
            <a:off x="400243" y="2717030"/>
            <a:ext cx="3178848" cy="7698"/>
          </a:xfrm>
          <a:prstGeom prst="line">
            <a:avLst/>
          </a:prstGeom>
          <a:ln w="12700" cmpd="sng">
            <a:solidFill>
              <a:srgbClr val="3498DB"/>
            </a:solidFill>
          </a:ln>
        </p:spPr>
        <p:style>
          <a:lnRef idx="1">
            <a:schemeClr val="dk1"/>
          </a:lnRef>
          <a:fillRef idx="0">
            <a:schemeClr val="dk1"/>
          </a:fillRef>
          <a:effectRef idx="0">
            <a:schemeClr val="dk1"/>
          </a:effectRef>
          <a:fontRef idx="minor">
            <a:schemeClr val="tx1"/>
          </a:fontRef>
        </p:style>
      </p:cxnSp>
      <p:pic>
        <p:nvPicPr>
          <p:cNvPr id="51" name="Picture 5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074295" y="972513"/>
            <a:ext cx="746489" cy="1282699"/>
          </a:xfrm>
          <a:prstGeom prst="rect">
            <a:avLst/>
          </a:prstGeom>
        </p:spPr>
      </p:pic>
      <p:pic>
        <p:nvPicPr>
          <p:cNvPr id="52" name="Picture 5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328835" y="972513"/>
            <a:ext cx="735975" cy="1282699"/>
          </a:xfrm>
          <a:prstGeom prst="rect">
            <a:avLst/>
          </a:prstGeom>
        </p:spPr>
      </p:pic>
      <p:pic>
        <p:nvPicPr>
          <p:cNvPr id="53" name="Picture 5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545022" y="972513"/>
            <a:ext cx="746489" cy="1282699"/>
          </a:xfrm>
          <a:prstGeom prst="rect">
            <a:avLst/>
          </a:prstGeom>
        </p:spPr>
      </p:pic>
      <p:cxnSp>
        <p:nvCxnSpPr>
          <p:cNvPr id="54" name="Straight Connector 53"/>
          <p:cNvCxnSpPr/>
          <p:nvPr/>
        </p:nvCxnSpPr>
        <p:spPr>
          <a:xfrm>
            <a:off x="5103091" y="2717031"/>
            <a:ext cx="0" cy="1989026"/>
          </a:xfrm>
          <a:prstGeom prst="line">
            <a:avLst/>
          </a:prstGeom>
          <a:ln w="12700" cmpd="sng">
            <a:solidFill>
              <a:srgbClr val="3498DB"/>
            </a:solidFill>
          </a:ln>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flipH="1">
            <a:off x="5103092" y="2717030"/>
            <a:ext cx="3178848" cy="7698"/>
          </a:xfrm>
          <a:prstGeom prst="line">
            <a:avLst/>
          </a:prstGeom>
          <a:ln w="12700" cmpd="sng">
            <a:solidFill>
              <a:srgbClr val="3498DB"/>
            </a:solidFill>
          </a:ln>
        </p:spPr>
        <p:style>
          <a:lnRef idx="1">
            <a:schemeClr val="dk1"/>
          </a:lnRef>
          <a:fillRef idx="0">
            <a:schemeClr val="dk1"/>
          </a:fillRef>
          <a:effectRef idx="0">
            <a:schemeClr val="dk1"/>
          </a:effectRef>
          <a:fontRef idx="minor">
            <a:schemeClr val="tx1"/>
          </a:fontRef>
        </p:style>
      </p:cxnSp>
      <p:cxnSp>
        <p:nvCxnSpPr>
          <p:cNvPr id="60" name="Straight Connector 59"/>
          <p:cNvCxnSpPr>
            <a:endCxn id="33" idx="1"/>
          </p:cNvCxnSpPr>
          <p:nvPr/>
        </p:nvCxnSpPr>
        <p:spPr>
          <a:xfrm flipV="1">
            <a:off x="409222" y="4734234"/>
            <a:ext cx="350853" cy="46"/>
          </a:xfrm>
          <a:prstGeom prst="line">
            <a:avLst/>
          </a:prstGeom>
          <a:ln w="12700" cmpd="sng">
            <a:solidFill>
              <a:srgbClr val="3498DB"/>
            </a:solidFill>
            <a:headEnd type="none"/>
            <a:tailEnd type="triangle"/>
          </a:ln>
        </p:spPr>
        <p:style>
          <a:lnRef idx="1">
            <a:schemeClr val="dk1"/>
          </a:lnRef>
          <a:fillRef idx="0">
            <a:schemeClr val="dk1"/>
          </a:fillRef>
          <a:effectRef idx="0">
            <a:schemeClr val="dk1"/>
          </a:effectRef>
          <a:fontRef idx="minor">
            <a:schemeClr val="tx1"/>
          </a:fontRef>
        </p:style>
      </p:cxnSp>
      <p:cxnSp>
        <p:nvCxnSpPr>
          <p:cNvPr id="71" name="Straight Connector 70"/>
          <p:cNvCxnSpPr/>
          <p:nvPr/>
        </p:nvCxnSpPr>
        <p:spPr>
          <a:xfrm flipV="1">
            <a:off x="5101167" y="4698958"/>
            <a:ext cx="350852" cy="43"/>
          </a:xfrm>
          <a:prstGeom prst="line">
            <a:avLst/>
          </a:prstGeom>
          <a:ln w="12700" cmpd="sng">
            <a:solidFill>
              <a:srgbClr val="3498DB"/>
            </a:solidFill>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605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What’s included</a:t>
            </a:r>
          </a:p>
        </p:txBody>
      </p:sp>
      <p:sp>
        <p:nvSpPr>
          <p:cNvPr id="10" name="Text Placeholder 18"/>
          <p:cNvSpPr txBox="1">
            <a:spLocks/>
          </p:cNvSpPr>
          <p:nvPr/>
        </p:nvSpPr>
        <p:spPr>
          <a:xfrm>
            <a:off x="4394582" y="1454430"/>
            <a:ext cx="4158806" cy="2987500"/>
          </a:xfrm>
          <a:prstGeom prst="rect">
            <a:avLst/>
          </a:prstGeom>
        </p:spPr>
        <p:txBody>
          <a:bodyPr vert="horz" wrap="square" lIns="107571" tIns="67232" rIns="107571" bIns="6723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059" dirty="0">
                <a:solidFill>
                  <a:srgbClr val="6FBD23"/>
                </a:solidFill>
              </a:rPr>
              <a:t>✓  </a:t>
            </a:r>
            <a:r>
              <a:rPr lang="en-US" sz="2059" dirty="0">
                <a:solidFill>
                  <a:schemeClr val="tx1"/>
                </a:solidFill>
                <a:latin typeface="+mj-lt"/>
              </a:rPr>
              <a:t>40+ Pages, layouts, and controls</a:t>
            </a:r>
          </a:p>
          <a:p>
            <a:pPr marL="0" indent="0"/>
            <a:r>
              <a:rPr lang="en-US" sz="2059" dirty="0">
                <a:solidFill>
                  <a:schemeClr val="tx1"/>
                </a:solidFill>
                <a:latin typeface="+mj-lt"/>
              </a:rPr>
              <a:t>      </a:t>
            </a:r>
            <a:r>
              <a:rPr lang="en-US" sz="1765" dirty="0">
                <a:solidFill>
                  <a:schemeClr val="bg2">
                    <a:lumMod val="50000"/>
                  </a:schemeClr>
                </a:solidFill>
                <a:latin typeface="+mj-lt"/>
              </a:rPr>
              <a:t>(Build from code behind or XAML)</a:t>
            </a:r>
          </a:p>
          <a:p>
            <a:pPr marL="0" indent="0">
              <a:lnSpc>
                <a:spcPct val="110000"/>
              </a:lnSpc>
            </a:pPr>
            <a:r>
              <a:rPr lang="en-US" sz="2059" dirty="0">
                <a:solidFill>
                  <a:srgbClr val="6FBD23"/>
                </a:solidFill>
              </a:rPr>
              <a:t>✓  </a:t>
            </a:r>
            <a:r>
              <a:rPr lang="en-US" sz="2059" dirty="0">
                <a:solidFill>
                  <a:schemeClr val="tx1"/>
                </a:solidFill>
                <a:latin typeface="+mj-lt"/>
              </a:rPr>
              <a:t>Two-way data binding</a:t>
            </a:r>
          </a:p>
          <a:p>
            <a:pPr marL="0" indent="0">
              <a:lnSpc>
                <a:spcPct val="110000"/>
              </a:lnSpc>
            </a:pPr>
            <a:r>
              <a:rPr lang="en-US" sz="2059" dirty="0">
                <a:solidFill>
                  <a:srgbClr val="6FBD23"/>
                </a:solidFill>
              </a:rPr>
              <a:t>✓  </a:t>
            </a:r>
            <a:r>
              <a:rPr lang="en-US" sz="2059" dirty="0">
                <a:solidFill>
                  <a:schemeClr val="tx1"/>
                </a:solidFill>
                <a:latin typeface="+mj-lt"/>
              </a:rPr>
              <a:t>Navigation</a:t>
            </a:r>
          </a:p>
          <a:p>
            <a:pPr marL="0" indent="0">
              <a:lnSpc>
                <a:spcPct val="110000"/>
              </a:lnSpc>
            </a:pPr>
            <a:r>
              <a:rPr lang="en-US" sz="2059" dirty="0">
                <a:solidFill>
                  <a:srgbClr val="6FBD23"/>
                </a:solidFill>
              </a:rPr>
              <a:t>✓  </a:t>
            </a:r>
            <a:r>
              <a:rPr lang="en-US" sz="2059" dirty="0">
                <a:solidFill>
                  <a:schemeClr val="tx1"/>
                </a:solidFill>
                <a:latin typeface="+mj-lt"/>
              </a:rPr>
              <a:t>Animation API</a:t>
            </a:r>
          </a:p>
          <a:p>
            <a:pPr marL="0" indent="0">
              <a:lnSpc>
                <a:spcPct val="110000"/>
              </a:lnSpc>
            </a:pPr>
            <a:r>
              <a:rPr lang="en-US" sz="2059" dirty="0">
                <a:solidFill>
                  <a:srgbClr val="6FBD23"/>
                </a:solidFill>
              </a:rPr>
              <a:t>✓  </a:t>
            </a:r>
            <a:r>
              <a:rPr lang="en-US" sz="2059" dirty="0">
                <a:solidFill>
                  <a:schemeClr val="tx1"/>
                </a:solidFill>
                <a:latin typeface="+mj-lt"/>
              </a:rPr>
              <a:t>Dependency Service</a:t>
            </a:r>
          </a:p>
          <a:p>
            <a:pPr marL="0" indent="0">
              <a:lnSpc>
                <a:spcPct val="110000"/>
              </a:lnSpc>
            </a:pPr>
            <a:r>
              <a:rPr lang="en-US" sz="2059" dirty="0">
                <a:solidFill>
                  <a:srgbClr val="6FBD23"/>
                </a:solidFill>
              </a:rPr>
              <a:t>✓  </a:t>
            </a:r>
            <a:r>
              <a:rPr lang="en-US" sz="2059" dirty="0">
                <a:solidFill>
                  <a:schemeClr val="tx1"/>
                </a:solidFill>
                <a:latin typeface="+mj-lt"/>
              </a:rPr>
              <a:t>Messaging Center</a:t>
            </a:r>
          </a:p>
          <a:p>
            <a:pPr marL="0" indent="0">
              <a:lnSpc>
                <a:spcPct val="110000"/>
              </a:lnSpc>
            </a:pPr>
            <a:endParaRPr lang="en-US" sz="2059" dirty="0">
              <a:solidFill>
                <a:schemeClr val="tx1"/>
              </a:solidFill>
              <a:latin typeface="+mj-lt"/>
            </a:endParaRPr>
          </a:p>
          <a:p>
            <a:pPr marL="0" indent="0">
              <a:lnSpc>
                <a:spcPct val="110000"/>
              </a:lnSpc>
            </a:pPr>
            <a:endParaRPr lang="en-US" sz="2059" dirty="0">
              <a:solidFill>
                <a:schemeClr val="tx1"/>
              </a:solidFill>
              <a:latin typeface="+mj-lt"/>
            </a:endParaRPr>
          </a:p>
        </p:txBody>
      </p:sp>
      <p:grpSp>
        <p:nvGrpSpPr>
          <p:cNvPr id="48" name="Group 47"/>
          <p:cNvGrpSpPr/>
          <p:nvPr/>
        </p:nvGrpSpPr>
        <p:grpSpPr>
          <a:xfrm>
            <a:off x="768615" y="1539015"/>
            <a:ext cx="3377351" cy="2401886"/>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695663"/>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912"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3"/>
              <a:ext cx="4583698" cy="787929"/>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2353" dirty="0">
                  <a:solidFill>
                    <a:schemeClr val="bg1"/>
                  </a:solidFill>
                </a:rPr>
                <a:t>Shared UI Code</a:t>
              </a:r>
            </a:p>
          </p:txBody>
        </p:sp>
      </p:grpSp>
    </p:spTree>
    <p:extLst>
      <p:ext uri="{BB962C8B-B14F-4D97-AF65-F5344CB8AC3E}">
        <p14:creationId xmlns:p14="http://schemas.microsoft.com/office/powerpoint/2010/main" val="11618253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956" y="3092237"/>
            <a:ext cx="1624769" cy="674653"/>
          </a:xfrm>
        </p:spPr>
        <p:txBody>
          <a:bodyPr>
            <a:noAutofit/>
          </a:bodyPr>
          <a:lstStyle/>
          <a:p>
            <a:pPr algn="r"/>
            <a:r>
              <a:rPr lang="en-US" dirty="0">
                <a:solidFill>
                  <a:schemeClr val="tx1"/>
                </a:solidFill>
              </a:rPr>
              <a:t>Layouts</a:t>
            </a:r>
          </a:p>
        </p:txBody>
      </p:sp>
      <p:sp>
        <p:nvSpPr>
          <p:cNvPr id="20" name="Title 1"/>
          <p:cNvSpPr txBox="1">
            <a:spLocks/>
          </p:cNvSpPr>
          <p:nvPr/>
        </p:nvSpPr>
        <p:spPr>
          <a:xfrm>
            <a:off x="257956" y="1187334"/>
            <a:ext cx="1624769"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3529" dirty="0">
                <a:solidFill>
                  <a:schemeClr val="tx1"/>
                </a:solidFill>
              </a:rPr>
              <a:t>Pages</a:t>
            </a:r>
          </a:p>
        </p:txBody>
      </p:sp>
      <p:grpSp>
        <p:nvGrpSpPr>
          <p:cNvPr id="12" name="Group 11"/>
          <p:cNvGrpSpPr/>
          <p:nvPr/>
        </p:nvGrpSpPr>
        <p:grpSpPr>
          <a:xfrm>
            <a:off x="1994782" y="2742848"/>
            <a:ext cx="6518507" cy="1713588"/>
            <a:chOff x="2738440" y="3806168"/>
            <a:chExt cx="8865623" cy="2330598"/>
          </a:xfrm>
        </p:grpSpPr>
        <p:sp>
          <p:nvSpPr>
            <p:cNvPr id="21" name="TextBox 20"/>
            <p:cNvSpPr txBox="1"/>
            <p:nvPr/>
          </p:nvSpPr>
          <p:spPr>
            <a:xfrm>
              <a:off x="2767565" y="5826567"/>
              <a:ext cx="958996" cy="310199"/>
            </a:xfrm>
            <a:prstGeom prst="rect">
              <a:avLst/>
            </a:prstGeom>
            <a:noFill/>
          </p:spPr>
          <p:txBody>
            <a:bodyPr wrap="square" rtlCol="0">
              <a:spAutoFit/>
            </a:bodyPr>
            <a:lstStyle/>
            <a:p>
              <a:pPr algn="ctr"/>
              <a:r>
                <a:rPr lang="en-US" sz="882" dirty="0">
                  <a:cs typeface="Helvetica"/>
                </a:rPr>
                <a:t>Stack</a:t>
              </a:r>
            </a:p>
          </p:txBody>
        </p:sp>
        <p:sp>
          <p:nvSpPr>
            <p:cNvPr id="5" name="TextBox 4"/>
            <p:cNvSpPr txBox="1"/>
            <p:nvPr/>
          </p:nvSpPr>
          <p:spPr>
            <a:xfrm>
              <a:off x="4060566" y="5825526"/>
              <a:ext cx="958996" cy="310199"/>
            </a:xfrm>
            <a:prstGeom prst="rect">
              <a:avLst/>
            </a:prstGeom>
            <a:noFill/>
          </p:spPr>
          <p:txBody>
            <a:bodyPr wrap="square" rtlCol="0">
              <a:spAutoFit/>
            </a:bodyPr>
            <a:lstStyle/>
            <a:p>
              <a:pPr algn="ctr"/>
              <a:r>
                <a:rPr lang="en-US" sz="882" dirty="0">
                  <a:cs typeface="Helvetica"/>
                </a:rPr>
                <a:t>Absolute</a:t>
              </a:r>
            </a:p>
          </p:txBody>
        </p:sp>
        <p:sp>
          <p:nvSpPr>
            <p:cNvPr id="6" name="TextBox 5"/>
            <p:cNvSpPr txBox="1"/>
            <p:nvPr/>
          </p:nvSpPr>
          <p:spPr>
            <a:xfrm>
              <a:off x="5382425" y="5825526"/>
              <a:ext cx="958996" cy="310199"/>
            </a:xfrm>
            <a:prstGeom prst="rect">
              <a:avLst/>
            </a:prstGeom>
            <a:noFill/>
          </p:spPr>
          <p:txBody>
            <a:bodyPr wrap="square" rtlCol="0">
              <a:spAutoFit/>
            </a:bodyPr>
            <a:lstStyle/>
            <a:p>
              <a:pPr algn="ctr"/>
              <a:r>
                <a:rPr lang="en-US" sz="882" dirty="0">
                  <a:cs typeface="Helvetica"/>
                </a:rPr>
                <a:t>Relative</a:t>
              </a:r>
            </a:p>
          </p:txBody>
        </p:sp>
        <p:sp>
          <p:nvSpPr>
            <p:cNvPr id="8" name="TextBox 7"/>
            <p:cNvSpPr txBox="1"/>
            <p:nvPr/>
          </p:nvSpPr>
          <p:spPr>
            <a:xfrm>
              <a:off x="6695645" y="5825526"/>
              <a:ext cx="958996" cy="310199"/>
            </a:xfrm>
            <a:prstGeom prst="rect">
              <a:avLst/>
            </a:prstGeom>
            <a:noFill/>
          </p:spPr>
          <p:txBody>
            <a:bodyPr wrap="square" rtlCol="0">
              <a:spAutoFit/>
            </a:bodyPr>
            <a:lstStyle/>
            <a:p>
              <a:pPr algn="ctr"/>
              <a:r>
                <a:rPr lang="en-US" sz="882" dirty="0">
                  <a:cs typeface="Helvetica"/>
                </a:rPr>
                <a:t>Grid</a:t>
              </a:r>
            </a:p>
          </p:txBody>
        </p:sp>
        <p:sp>
          <p:nvSpPr>
            <p:cNvPr id="9" name="TextBox 8"/>
            <p:cNvSpPr txBox="1"/>
            <p:nvPr/>
          </p:nvSpPr>
          <p:spPr>
            <a:xfrm>
              <a:off x="7945436" y="5824485"/>
              <a:ext cx="1081863" cy="310199"/>
            </a:xfrm>
            <a:prstGeom prst="rect">
              <a:avLst/>
            </a:prstGeom>
            <a:noFill/>
          </p:spPr>
          <p:txBody>
            <a:bodyPr wrap="square" rtlCol="0">
              <a:spAutoFit/>
            </a:bodyPr>
            <a:lstStyle/>
            <a:p>
              <a:pPr algn="ctr"/>
              <a:r>
                <a:rPr lang="en-US" sz="882" dirty="0" err="1">
                  <a:cs typeface="Helvetica"/>
                </a:rPr>
                <a:t>ContentView</a:t>
              </a:r>
              <a:endParaRPr lang="en-US" sz="882" dirty="0">
                <a:cs typeface="Helvetica"/>
              </a:endParaRPr>
            </a:p>
          </p:txBody>
        </p:sp>
        <p:sp>
          <p:nvSpPr>
            <p:cNvPr id="10" name="TextBox 9"/>
            <p:cNvSpPr txBox="1"/>
            <p:nvPr/>
          </p:nvSpPr>
          <p:spPr>
            <a:xfrm>
              <a:off x="9313962" y="5824485"/>
              <a:ext cx="958996" cy="310199"/>
            </a:xfrm>
            <a:prstGeom prst="rect">
              <a:avLst/>
            </a:prstGeom>
            <a:noFill/>
          </p:spPr>
          <p:txBody>
            <a:bodyPr wrap="square" rtlCol="0">
              <a:spAutoFit/>
            </a:bodyPr>
            <a:lstStyle/>
            <a:p>
              <a:pPr algn="ctr"/>
              <a:r>
                <a:rPr lang="en-US" sz="882" dirty="0" err="1">
                  <a:cs typeface="Helvetica"/>
                </a:rPr>
                <a:t>ScrollView</a:t>
              </a:r>
              <a:endParaRPr lang="en-US" sz="882" dirty="0">
                <a:cs typeface="Helvetica"/>
              </a:endParaRPr>
            </a:p>
          </p:txBody>
        </p:sp>
        <p:sp>
          <p:nvSpPr>
            <p:cNvPr id="11" name="TextBox 10"/>
            <p:cNvSpPr txBox="1"/>
            <p:nvPr/>
          </p:nvSpPr>
          <p:spPr>
            <a:xfrm>
              <a:off x="10645067" y="5826567"/>
              <a:ext cx="958996" cy="310199"/>
            </a:xfrm>
            <a:prstGeom prst="rect">
              <a:avLst/>
            </a:prstGeom>
            <a:noFill/>
          </p:spPr>
          <p:txBody>
            <a:bodyPr wrap="square" rtlCol="0">
              <a:spAutoFit/>
            </a:bodyPr>
            <a:lstStyle/>
            <a:p>
              <a:pPr algn="ctr"/>
              <a:r>
                <a:rPr lang="en-US" sz="882"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004119" y="797155"/>
            <a:ext cx="4614587" cy="1576961"/>
            <a:chOff x="2751141" y="1159889"/>
            <a:chExt cx="6276158" cy="2144777"/>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310199"/>
            </a:xfrm>
            <a:prstGeom prst="rect">
              <a:avLst/>
            </a:prstGeom>
            <a:noFill/>
          </p:spPr>
          <p:txBody>
            <a:bodyPr wrap="square" rtlCol="0">
              <a:spAutoFit/>
            </a:bodyPr>
            <a:lstStyle/>
            <a:p>
              <a:pPr algn="ctr"/>
              <a:r>
                <a:rPr lang="en-US" sz="882" dirty="0">
                  <a:cs typeface="Helvetica"/>
                </a:rPr>
                <a:t>Content</a:t>
              </a:r>
            </a:p>
          </p:txBody>
        </p:sp>
        <p:sp>
          <p:nvSpPr>
            <p:cNvPr id="27" name="TextBox 26"/>
            <p:cNvSpPr txBox="1"/>
            <p:nvPr/>
          </p:nvSpPr>
          <p:spPr>
            <a:xfrm>
              <a:off x="3997066" y="2993426"/>
              <a:ext cx="1082933" cy="310199"/>
            </a:xfrm>
            <a:prstGeom prst="rect">
              <a:avLst/>
            </a:prstGeom>
            <a:noFill/>
          </p:spPr>
          <p:txBody>
            <a:bodyPr wrap="square" rtlCol="0">
              <a:spAutoFit/>
            </a:bodyPr>
            <a:lstStyle/>
            <a:p>
              <a:pPr algn="ctr"/>
              <a:r>
                <a:rPr lang="en-US" sz="882" dirty="0">
                  <a:cs typeface="Helvetica"/>
                </a:rPr>
                <a:t>MasterDetail</a:t>
              </a:r>
            </a:p>
          </p:txBody>
        </p:sp>
        <p:sp>
          <p:nvSpPr>
            <p:cNvPr id="28" name="TextBox 27"/>
            <p:cNvSpPr txBox="1"/>
            <p:nvPr/>
          </p:nvSpPr>
          <p:spPr>
            <a:xfrm>
              <a:off x="5382425" y="2993426"/>
              <a:ext cx="958996" cy="310199"/>
            </a:xfrm>
            <a:prstGeom prst="rect">
              <a:avLst/>
            </a:prstGeom>
            <a:noFill/>
          </p:spPr>
          <p:txBody>
            <a:bodyPr wrap="square" rtlCol="0">
              <a:spAutoFit/>
            </a:bodyPr>
            <a:lstStyle/>
            <a:p>
              <a:pPr algn="ctr"/>
              <a:r>
                <a:rPr lang="en-US" sz="882" dirty="0">
                  <a:cs typeface="Helvetica"/>
                </a:rPr>
                <a:t>Navigation</a:t>
              </a:r>
            </a:p>
          </p:txBody>
        </p:sp>
        <p:sp>
          <p:nvSpPr>
            <p:cNvPr id="29" name="TextBox 28"/>
            <p:cNvSpPr txBox="1"/>
            <p:nvPr/>
          </p:nvSpPr>
          <p:spPr>
            <a:xfrm>
              <a:off x="6695647" y="2993426"/>
              <a:ext cx="958996" cy="310199"/>
            </a:xfrm>
            <a:prstGeom prst="rect">
              <a:avLst/>
            </a:prstGeom>
            <a:noFill/>
          </p:spPr>
          <p:txBody>
            <a:bodyPr wrap="square" rtlCol="0">
              <a:spAutoFit/>
            </a:bodyPr>
            <a:lstStyle/>
            <a:p>
              <a:pPr algn="ctr"/>
              <a:r>
                <a:rPr lang="en-US" sz="882" dirty="0">
                  <a:cs typeface="Helvetica"/>
                </a:rPr>
                <a:t>Tabbed</a:t>
              </a:r>
            </a:p>
          </p:txBody>
        </p:sp>
        <p:sp>
          <p:nvSpPr>
            <p:cNvPr id="30" name="TextBox 29"/>
            <p:cNvSpPr txBox="1"/>
            <p:nvPr/>
          </p:nvSpPr>
          <p:spPr>
            <a:xfrm>
              <a:off x="7945436" y="2992384"/>
              <a:ext cx="1081863" cy="310199"/>
            </a:xfrm>
            <a:prstGeom prst="rect">
              <a:avLst/>
            </a:prstGeom>
            <a:noFill/>
          </p:spPr>
          <p:txBody>
            <a:bodyPr wrap="square" rtlCol="0">
              <a:spAutoFit/>
            </a:bodyPr>
            <a:lstStyle/>
            <a:p>
              <a:pPr algn="ctr"/>
              <a:r>
                <a:rPr lang="en-US" sz="882" dirty="0" err="1">
                  <a:cs typeface="Helvetica"/>
                </a:rPr>
                <a:t>Carousel</a:t>
              </a:r>
              <a:endParaRPr lang="en-US" sz="882" dirty="0">
                <a:cs typeface="Helvetica"/>
              </a:endParaRPr>
            </a:p>
          </p:txBody>
        </p:sp>
      </p:grpSp>
    </p:spTree>
    <p:extLst>
      <p:ext uri="{BB962C8B-B14F-4D97-AF65-F5344CB8AC3E}">
        <p14:creationId xmlns:p14="http://schemas.microsoft.com/office/powerpoint/2010/main" val="7003232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7668" y="1362864"/>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ActivityIndicator</a:t>
            </a:r>
            <a:endParaRPr lang="en-US" sz="1324" dirty="0">
              <a:solidFill>
                <a:schemeClr val="bg2"/>
              </a:solidFill>
              <a:cs typeface="Helvetica Light"/>
            </a:endParaRPr>
          </a:p>
        </p:txBody>
      </p:sp>
      <p:sp>
        <p:nvSpPr>
          <p:cNvPr id="11" name="Rounded Rectangle 10"/>
          <p:cNvSpPr/>
          <p:nvPr/>
        </p:nvSpPr>
        <p:spPr>
          <a:xfrm>
            <a:off x="2081106" y="1362864"/>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BoxView</a:t>
            </a:r>
            <a:endParaRPr lang="en-US" sz="1324" dirty="0">
              <a:solidFill>
                <a:schemeClr val="bg2"/>
              </a:solidFill>
              <a:cs typeface="Helvetica Light"/>
            </a:endParaRPr>
          </a:p>
        </p:txBody>
      </p:sp>
      <p:sp>
        <p:nvSpPr>
          <p:cNvPr id="12" name="Rounded Rectangle 11"/>
          <p:cNvSpPr/>
          <p:nvPr/>
        </p:nvSpPr>
        <p:spPr>
          <a:xfrm>
            <a:off x="3794544" y="1362864"/>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2"/>
                </a:solidFill>
                <a:cs typeface="Helvetica Light"/>
              </a:rPr>
              <a:t>Button</a:t>
            </a:r>
          </a:p>
        </p:txBody>
      </p:sp>
      <p:sp>
        <p:nvSpPr>
          <p:cNvPr id="13" name="Rounded Rectangle 12"/>
          <p:cNvSpPr/>
          <p:nvPr/>
        </p:nvSpPr>
        <p:spPr>
          <a:xfrm>
            <a:off x="5507982" y="1362864"/>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DatePicker</a:t>
            </a:r>
            <a:endParaRPr lang="en-US" sz="1324" dirty="0">
              <a:solidFill>
                <a:schemeClr val="bg2"/>
              </a:solidFill>
              <a:cs typeface="Helvetica Light"/>
            </a:endParaRPr>
          </a:p>
        </p:txBody>
      </p:sp>
      <p:sp>
        <p:nvSpPr>
          <p:cNvPr id="14" name="Rounded Rectangle 13"/>
          <p:cNvSpPr/>
          <p:nvPr/>
        </p:nvSpPr>
        <p:spPr>
          <a:xfrm>
            <a:off x="7221419" y="1362864"/>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2"/>
                </a:solidFill>
                <a:cs typeface="Helvetica Light"/>
              </a:rPr>
              <a:t>Editor</a:t>
            </a:r>
          </a:p>
        </p:txBody>
      </p:sp>
      <p:sp>
        <p:nvSpPr>
          <p:cNvPr id="15" name="Rounded Rectangle 14"/>
          <p:cNvSpPr/>
          <p:nvPr/>
        </p:nvSpPr>
        <p:spPr>
          <a:xfrm>
            <a:off x="367668" y="2058397"/>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2"/>
                </a:solidFill>
                <a:cs typeface="Helvetica Light"/>
              </a:rPr>
              <a:t>Entry</a:t>
            </a:r>
          </a:p>
        </p:txBody>
      </p:sp>
      <p:sp>
        <p:nvSpPr>
          <p:cNvPr id="16" name="Rounded Rectangle 15"/>
          <p:cNvSpPr/>
          <p:nvPr/>
        </p:nvSpPr>
        <p:spPr>
          <a:xfrm>
            <a:off x="2081106" y="2058397"/>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2"/>
                </a:solidFill>
                <a:cs typeface="Helvetica Light"/>
              </a:rPr>
              <a:t>Image</a:t>
            </a:r>
          </a:p>
        </p:txBody>
      </p:sp>
      <p:sp>
        <p:nvSpPr>
          <p:cNvPr id="17" name="Rounded Rectangle 16"/>
          <p:cNvSpPr/>
          <p:nvPr/>
        </p:nvSpPr>
        <p:spPr>
          <a:xfrm>
            <a:off x="3794544" y="2058397"/>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2"/>
                </a:solidFill>
                <a:cs typeface="Helvetica Light"/>
              </a:rPr>
              <a:t>Label</a:t>
            </a:r>
          </a:p>
        </p:txBody>
      </p:sp>
      <p:sp>
        <p:nvSpPr>
          <p:cNvPr id="18" name="Rounded Rectangle 17"/>
          <p:cNvSpPr/>
          <p:nvPr/>
        </p:nvSpPr>
        <p:spPr>
          <a:xfrm>
            <a:off x="5507982" y="2058397"/>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ListView</a:t>
            </a:r>
            <a:endParaRPr lang="en-US" sz="1324" dirty="0">
              <a:solidFill>
                <a:schemeClr val="bg2"/>
              </a:solidFill>
              <a:cs typeface="Helvetica Light"/>
            </a:endParaRPr>
          </a:p>
        </p:txBody>
      </p:sp>
      <p:sp>
        <p:nvSpPr>
          <p:cNvPr id="19" name="Rounded Rectangle 18"/>
          <p:cNvSpPr/>
          <p:nvPr/>
        </p:nvSpPr>
        <p:spPr>
          <a:xfrm>
            <a:off x="7221419" y="2058397"/>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2"/>
                </a:solidFill>
                <a:cs typeface="Helvetica Light"/>
              </a:rPr>
              <a:t>Map</a:t>
            </a:r>
          </a:p>
        </p:txBody>
      </p:sp>
      <p:sp>
        <p:nvSpPr>
          <p:cNvPr id="20" name="Rounded Rectangle 19"/>
          <p:cNvSpPr/>
          <p:nvPr/>
        </p:nvSpPr>
        <p:spPr>
          <a:xfrm>
            <a:off x="367668" y="2753931"/>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OpenGLView</a:t>
            </a:r>
            <a:endParaRPr lang="en-US" sz="1324" dirty="0">
              <a:solidFill>
                <a:schemeClr val="bg2"/>
              </a:solidFill>
              <a:cs typeface="Helvetica Light"/>
            </a:endParaRPr>
          </a:p>
        </p:txBody>
      </p:sp>
      <p:sp>
        <p:nvSpPr>
          <p:cNvPr id="21" name="Rounded Rectangle 20"/>
          <p:cNvSpPr/>
          <p:nvPr/>
        </p:nvSpPr>
        <p:spPr>
          <a:xfrm>
            <a:off x="2081106" y="2753931"/>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2"/>
                </a:solidFill>
                <a:cs typeface="Helvetica Light"/>
              </a:rPr>
              <a:t>Picker</a:t>
            </a:r>
          </a:p>
        </p:txBody>
      </p:sp>
      <p:sp>
        <p:nvSpPr>
          <p:cNvPr id="22" name="Rounded Rectangle 21"/>
          <p:cNvSpPr/>
          <p:nvPr/>
        </p:nvSpPr>
        <p:spPr>
          <a:xfrm>
            <a:off x="3794544" y="2753931"/>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ProgressBar</a:t>
            </a:r>
            <a:endParaRPr lang="en-US" sz="1324" dirty="0">
              <a:solidFill>
                <a:schemeClr val="bg2"/>
              </a:solidFill>
              <a:cs typeface="Helvetica Light"/>
            </a:endParaRPr>
          </a:p>
        </p:txBody>
      </p:sp>
      <p:sp>
        <p:nvSpPr>
          <p:cNvPr id="23" name="Rounded Rectangle 22"/>
          <p:cNvSpPr/>
          <p:nvPr/>
        </p:nvSpPr>
        <p:spPr>
          <a:xfrm>
            <a:off x="5507982" y="2753931"/>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SearchBar</a:t>
            </a:r>
            <a:endParaRPr lang="en-US" sz="1324" dirty="0">
              <a:solidFill>
                <a:schemeClr val="bg2"/>
              </a:solidFill>
              <a:cs typeface="Helvetica Light"/>
            </a:endParaRPr>
          </a:p>
        </p:txBody>
      </p:sp>
      <p:sp>
        <p:nvSpPr>
          <p:cNvPr id="24" name="Rounded Rectangle 23"/>
          <p:cNvSpPr/>
          <p:nvPr/>
        </p:nvSpPr>
        <p:spPr>
          <a:xfrm>
            <a:off x="7221419" y="2753931"/>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2"/>
                </a:solidFill>
                <a:cs typeface="Helvetica Light"/>
              </a:rPr>
              <a:t>Slider</a:t>
            </a:r>
          </a:p>
        </p:txBody>
      </p:sp>
      <p:sp>
        <p:nvSpPr>
          <p:cNvPr id="25" name="Rounded Rectangle 24"/>
          <p:cNvSpPr/>
          <p:nvPr/>
        </p:nvSpPr>
        <p:spPr>
          <a:xfrm>
            <a:off x="367668" y="3449463"/>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2"/>
                </a:solidFill>
                <a:cs typeface="Helvetica Light"/>
              </a:rPr>
              <a:t>Stepper</a:t>
            </a:r>
          </a:p>
        </p:txBody>
      </p:sp>
      <p:sp>
        <p:nvSpPr>
          <p:cNvPr id="26" name="Rounded Rectangle 25"/>
          <p:cNvSpPr/>
          <p:nvPr/>
        </p:nvSpPr>
        <p:spPr>
          <a:xfrm>
            <a:off x="2081106" y="3449463"/>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TableView</a:t>
            </a:r>
            <a:endParaRPr lang="en-US" sz="1324" dirty="0">
              <a:solidFill>
                <a:schemeClr val="bg2"/>
              </a:solidFill>
              <a:cs typeface="Helvetica Light"/>
            </a:endParaRPr>
          </a:p>
        </p:txBody>
      </p:sp>
      <p:sp>
        <p:nvSpPr>
          <p:cNvPr id="27" name="Rounded Rectangle 26"/>
          <p:cNvSpPr/>
          <p:nvPr/>
        </p:nvSpPr>
        <p:spPr>
          <a:xfrm>
            <a:off x="3794544" y="3449463"/>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TimePicker</a:t>
            </a:r>
            <a:endParaRPr lang="en-US" sz="1324" dirty="0">
              <a:solidFill>
                <a:schemeClr val="bg2"/>
              </a:solidFill>
              <a:cs typeface="Helvetica Light"/>
            </a:endParaRPr>
          </a:p>
        </p:txBody>
      </p:sp>
      <p:sp>
        <p:nvSpPr>
          <p:cNvPr id="28" name="Rounded Rectangle 27"/>
          <p:cNvSpPr/>
          <p:nvPr/>
        </p:nvSpPr>
        <p:spPr>
          <a:xfrm>
            <a:off x="5507982" y="3455198"/>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WebView</a:t>
            </a:r>
            <a:endParaRPr lang="en-US" sz="1324" dirty="0">
              <a:solidFill>
                <a:schemeClr val="bg2"/>
              </a:solidFill>
              <a:cs typeface="Helvetica Light"/>
            </a:endParaRPr>
          </a:p>
        </p:txBody>
      </p:sp>
      <p:sp>
        <p:nvSpPr>
          <p:cNvPr id="29" name="Rounded Rectangle 28"/>
          <p:cNvSpPr/>
          <p:nvPr/>
        </p:nvSpPr>
        <p:spPr>
          <a:xfrm>
            <a:off x="7221419" y="3455198"/>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EntryCell</a:t>
            </a:r>
            <a:endParaRPr lang="en-US" sz="1324" dirty="0">
              <a:solidFill>
                <a:schemeClr val="bg2"/>
              </a:solidFill>
              <a:cs typeface="Helvetica Light"/>
            </a:endParaRPr>
          </a:p>
        </p:txBody>
      </p:sp>
      <p:sp>
        <p:nvSpPr>
          <p:cNvPr id="30" name="Rounded Rectangle 29"/>
          <p:cNvSpPr/>
          <p:nvPr/>
        </p:nvSpPr>
        <p:spPr>
          <a:xfrm>
            <a:off x="367668" y="4144998"/>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ImageCell</a:t>
            </a:r>
            <a:endParaRPr lang="en-US" sz="1324" dirty="0">
              <a:solidFill>
                <a:schemeClr val="bg2"/>
              </a:solidFill>
              <a:cs typeface="Helvetica Light"/>
            </a:endParaRPr>
          </a:p>
        </p:txBody>
      </p:sp>
      <p:sp>
        <p:nvSpPr>
          <p:cNvPr id="31" name="Rounded Rectangle 30"/>
          <p:cNvSpPr/>
          <p:nvPr/>
        </p:nvSpPr>
        <p:spPr>
          <a:xfrm>
            <a:off x="2081106" y="4144998"/>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SwitchCell</a:t>
            </a:r>
            <a:endParaRPr lang="en-US" sz="1324" dirty="0">
              <a:solidFill>
                <a:schemeClr val="bg2"/>
              </a:solidFill>
              <a:cs typeface="Helvetica Light"/>
            </a:endParaRPr>
          </a:p>
        </p:txBody>
      </p:sp>
      <p:sp>
        <p:nvSpPr>
          <p:cNvPr id="32" name="Rounded Rectangle 31"/>
          <p:cNvSpPr/>
          <p:nvPr/>
        </p:nvSpPr>
        <p:spPr>
          <a:xfrm>
            <a:off x="3794544" y="4144998"/>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TextCell</a:t>
            </a:r>
            <a:endParaRPr lang="en-US" sz="1324" dirty="0">
              <a:solidFill>
                <a:schemeClr val="bg2"/>
              </a:solidFill>
              <a:cs typeface="Helvetica Light"/>
            </a:endParaRPr>
          </a:p>
        </p:txBody>
      </p:sp>
      <p:sp>
        <p:nvSpPr>
          <p:cNvPr id="33" name="Rounded Rectangle 32"/>
          <p:cNvSpPr/>
          <p:nvPr/>
        </p:nvSpPr>
        <p:spPr>
          <a:xfrm>
            <a:off x="5507982" y="4144998"/>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ViewCell</a:t>
            </a:r>
            <a:endParaRPr lang="en-US" sz="1324" dirty="0">
              <a:solidFill>
                <a:schemeClr val="bg2"/>
              </a:solidFill>
              <a:cs typeface="Helvetica Light"/>
            </a:endParaRPr>
          </a:p>
        </p:txBody>
      </p:sp>
      <p:sp>
        <p:nvSpPr>
          <p:cNvPr id="5" name="Title 4"/>
          <p:cNvSpPr>
            <a:spLocks noGrp="1"/>
          </p:cNvSpPr>
          <p:nvPr>
            <p:ph type="title"/>
          </p:nvPr>
        </p:nvSpPr>
        <p:spPr/>
        <p:txBody>
          <a:bodyPr/>
          <a:lstStyle/>
          <a:p>
            <a:r>
              <a:rPr lang="en-US" dirty="0"/>
              <a:t>Controls</a:t>
            </a:r>
          </a:p>
        </p:txBody>
      </p:sp>
    </p:spTree>
    <p:extLst>
      <p:ext uri="{BB962C8B-B14F-4D97-AF65-F5344CB8AC3E}">
        <p14:creationId xmlns:p14="http://schemas.microsoft.com/office/powerpoint/2010/main" val="11882225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Extensibility</a:t>
            </a:r>
          </a:p>
        </p:txBody>
      </p:sp>
      <p:sp>
        <p:nvSpPr>
          <p:cNvPr id="3" name="Content Placeholder 2"/>
          <p:cNvSpPr txBox="1">
            <a:spLocks/>
          </p:cNvSpPr>
          <p:nvPr/>
        </p:nvSpPr>
        <p:spPr>
          <a:xfrm>
            <a:off x="394353" y="2657704"/>
            <a:ext cx="2488333" cy="1514201"/>
          </a:xfrm>
          <a:prstGeom prst="rect">
            <a:avLst/>
          </a:prstGeom>
        </p:spPr>
        <p:txBody>
          <a:bodyPr vert="horz" lIns="68580" tIns="34290" rIns="68580" bIns="34290" numCol="1" spcCol="0" rtlCol="0">
            <a:noAutofit/>
          </a:bodyPr>
          <a:lstStyle>
            <a:lvl1pPr marL="342900" indent="-342900" algn="l" defTabSz="457200" rtl="0" eaLnBrk="1" latinLnBrk="0" hangingPunct="1">
              <a:spcBef>
                <a:spcPct val="20000"/>
              </a:spcBef>
              <a:buSzPct val="110000"/>
              <a:buFontTx/>
              <a:buBlip>
                <a:blip r:embed="rId3"/>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350" b="1" dirty="0">
                <a:solidFill>
                  <a:srgbClr val="123458"/>
                </a:solidFill>
                <a:latin typeface="+mn-lt"/>
                <a:cs typeface="Arial"/>
              </a:rPr>
              <a:t>Embed Custom Views Anywhere</a:t>
            </a:r>
          </a:p>
          <a:p>
            <a:pPr marL="0" indent="0">
              <a:lnSpc>
                <a:spcPct val="50000"/>
              </a:lnSpc>
              <a:buNone/>
            </a:pPr>
            <a:endParaRPr lang="en-US" sz="1350" b="1" dirty="0">
              <a:solidFill>
                <a:srgbClr val="123458"/>
              </a:solidFill>
              <a:latin typeface="+mn-lt"/>
              <a:cs typeface="Arial"/>
            </a:endParaRPr>
          </a:p>
          <a:p>
            <a:pPr marL="0" indent="0">
              <a:lnSpc>
                <a:spcPct val="110000"/>
              </a:lnSpc>
              <a:buNone/>
            </a:pPr>
            <a:r>
              <a:rPr lang="en-US" sz="1350" dirty="0">
                <a:solidFill>
                  <a:srgbClr val="123458"/>
                </a:solidFill>
                <a:latin typeface="+mn-lt"/>
                <a:cs typeface="Arial"/>
              </a:rPr>
              <a:t>Not only are </a:t>
            </a:r>
            <a:r>
              <a:rPr lang="en-US" sz="1350" dirty="0" err="1">
                <a:solidFill>
                  <a:srgbClr val="123458"/>
                </a:solidFill>
                <a:latin typeface="+mn-lt"/>
                <a:cs typeface="Arial"/>
              </a:rPr>
              <a:t>Xamarin.Forms</a:t>
            </a:r>
            <a:r>
              <a:rPr lang="en-US" sz="1350" dirty="0">
                <a:solidFill>
                  <a:srgbClr val="123458"/>
                </a:solidFill>
                <a:latin typeface="+mn-lt"/>
                <a:cs typeface="Arial"/>
              </a:rPr>
              <a:t> pages  mixable with custom screens, you can embed custom views built directly against </a:t>
            </a:r>
            <a:r>
              <a:rPr lang="en-US" sz="1350" dirty="0" err="1">
                <a:solidFill>
                  <a:srgbClr val="123458"/>
                </a:solidFill>
                <a:latin typeface="+mn-lt"/>
                <a:cs typeface="Arial"/>
              </a:rPr>
              <a:t>Xamarin.iOS</a:t>
            </a:r>
            <a:r>
              <a:rPr lang="en-US" sz="1350" dirty="0">
                <a:solidFill>
                  <a:srgbClr val="123458"/>
                </a:solidFill>
                <a:latin typeface="+mn-lt"/>
                <a:cs typeface="Arial"/>
              </a:rPr>
              <a:t> and </a:t>
            </a:r>
            <a:r>
              <a:rPr lang="en-US" sz="1350" dirty="0" err="1">
                <a:solidFill>
                  <a:srgbClr val="123458"/>
                </a:solidFill>
                <a:latin typeface="+mn-lt"/>
                <a:cs typeface="Arial"/>
              </a:rPr>
              <a:t>Xamarin.Android</a:t>
            </a:r>
            <a:r>
              <a:rPr lang="en-US" sz="1350" dirty="0">
                <a:solidFill>
                  <a:srgbClr val="123458"/>
                </a:solidFill>
                <a:latin typeface="+mn-lt"/>
                <a:cs typeface="Arial"/>
              </a:rPr>
              <a:t> into </a:t>
            </a:r>
            <a:r>
              <a:rPr lang="en-US" sz="1350" dirty="0" err="1">
                <a:solidFill>
                  <a:srgbClr val="123458"/>
                </a:solidFill>
                <a:latin typeface="+mn-lt"/>
                <a:cs typeface="Arial"/>
              </a:rPr>
              <a:t>Xamarin.Forms</a:t>
            </a:r>
            <a:r>
              <a:rPr lang="en-US" sz="1350" dirty="0">
                <a:solidFill>
                  <a:srgbClr val="123458"/>
                </a:solidFill>
                <a:latin typeface="+mn-lt"/>
                <a:cs typeface="Arial"/>
              </a:rPr>
              <a:t> pages.</a:t>
            </a:r>
          </a:p>
          <a:p>
            <a:pPr marL="0" indent="0">
              <a:buNone/>
            </a:pPr>
            <a:endParaRPr lang="en-US" sz="1350" dirty="0">
              <a:solidFill>
                <a:srgbClr val="123458"/>
              </a:solidFill>
              <a:latin typeface="+mn-lt"/>
              <a:cs typeface="Arial"/>
            </a:endParaRPr>
          </a:p>
          <a:p>
            <a:pPr>
              <a:buFont typeface="Arial"/>
              <a:buChar char="•"/>
            </a:pPr>
            <a:endParaRPr lang="en-US" sz="1350" dirty="0">
              <a:solidFill>
                <a:srgbClr val="123458"/>
              </a:solidFill>
              <a:latin typeface="+mn-lt"/>
              <a:cs typeface="Arial"/>
            </a:endParaRPr>
          </a:p>
          <a:p>
            <a:pPr marL="0" indent="0">
              <a:buNone/>
            </a:pPr>
            <a:endParaRPr lang="en-US" sz="1350" dirty="0">
              <a:solidFill>
                <a:srgbClr val="123458"/>
              </a:solidFill>
              <a:latin typeface="+mn-lt"/>
              <a:cs typeface="Arial"/>
            </a:endParaRPr>
          </a:p>
          <a:p>
            <a:pPr marL="0" indent="0">
              <a:buNone/>
            </a:pPr>
            <a:r>
              <a:rPr lang="en-US" sz="1350" dirty="0">
                <a:solidFill>
                  <a:srgbClr val="123458"/>
                </a:solidFill>
                <a:latin typeface="+mn-lt"/>
                <a:cs typeface="Arial"/>
              </a:rPr>
              <a:t>  </a:t>
            </a:r>
          </a:p>
          <a:p>
            <a:pPr>
              <a:buFont typeface="Wingdings" charset="2"/>
              <a:buChar char="§"/>
            </a:pPr>
            <a:endParaRPr lang="en-US" sz="1350" dirty="0">
              <a:solidFill>
                <a:srgbClr val="123458"/>
              </a:solidFill>
              <a:latin typeface="+mn-lt"/>
              <a:cs typeface="Arial"/>
            </a:endParaRPr>
          </a:p>
        </p:txBody>
      </p:sp>
      <p:sp>
        <p:nvSpPr>
          <p:cNvPr id="4" name="Content Placeholder 2"/>
          <p:cNvSpPr txBox="1">
            <a:spLocks/>
          </p:cNvSpPr>
          <p:nvPr/>
        </p:nvSpPr>
        <p:spPr>
          <a:xfrm>
            <a:off x="3057850" y="2695804"/>
            <a:ext cx="3030040" cy="1476101"/>
          </a:xfrm>
          <a:prstGeom prst="rect">
            <a:avLst/>
          </a:prstGeom>
        </p:spPr>
        <p:txBody>
          <a:bodyPr vert="horz" lIns="68580" tIns="34290" rIns="68580" bIns="34290" numCol="1" spcCol="0" rtlCol="0">
            <a:noAutofit/>
          </a:bodyPr>
          <a:lstStyle>
            <a:lvl1pPr marL="342900" indent="-342900" algn="l" defTabSz="457200" rtl="0" eaLnBrk="1" latinLnBrk="0" hangingPunct="1">
              <a:spcBef>
                <a:spcPct val="20000"/>
              </a:spcBef>
              <a:buSzPct val="110000"/>
              <a:buFontTx/>
              <a:buBlip>
                <a:blip r:embed="rId3"/>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350" b="1" dirty="0">
                <a:solidFill>
                  <a:srgbClr val="123458"/>
                </a:solidFill>
                <a:latin typeface="+mn-lt"/>
                <a:cs typeface="Arial"/>
              </a:rPr>
              <a:t>Call Platform APIs via Shared Services</a:t>
            </a:r>
          </a:p>
          <a:p>
            <a:pPr marL="0" indent="0">
              <a:lnSpc>
                <a:spcPct val="50000"/>
              </a:lnSpc>
              <a:buNone/>
            </a:pPr>
            <a:endParaRPr lang="en-US" sz="1350" b="1" dirty="0">
              <a:solidFill>
                <a:srgbClr val="123458"/>
              </a:solidFill>
              <a:latin typeface="+mn-lt"/>
              <a:cs typeface="Arial"/>
            </a:endParaRPr>
          </a:p>
          <a:p>
            <a:pPr marL="0" indent="0">
              <a:lnSpc>
                <a:spcPct val="110000"/>
              </a:lnSpc>
              <a:buNone/>
            </a:pPr>
            <a:r>
              <a:rPr lang="en-US" sz="1350" dirty="0">
                <a:solidFill>
                  <a:srgbClr val="123458"/>
                </a:solidFill>
                <a:latin typeface="+mn-lt"/>
                <a:cs typeface="Arial"/>
              </a:rPr>
              <a:t>Need platform-specific functionality within a </a:t>
            </a:r>
            <a:r>
              <a:rPr lang="en-US" sz="1350" dirty="0" err="1">
                <a:solidFill>
                  <a:srgbClr val="123458"/>
                </a:solidFill>
                <a:latin typeface="+mn-lt"/>
                <a:cs typeface="Arial"/>
              </a:rPr>
              <a:t>Xamarin.Forms</a:t>
            </a:r>
            <a:r>
              <a:rPr lang="en-US" sz="1350" dirty="0">
                <a:solidFill>
                  <a:srgbClr val="123458"/>
                </a:solidFill>
                <a:latin typeface="+mn-lt"/>
                <a:cs typeface="Arial"/>
              </a:rPr>
              <a:t> page, such as querying the accelerometer? We’ve included services that quickly and easily abstract platform-specific API calls to keep you writing as much shared code as possible.</a:t>
            </a:r>
          </a:p>
          <a:p>
            <a:pPr>
              <a:buFont typeface="Arial"/>
              <a:buChar char="•"/>
            </a:pPr>
            <a:endParaRPr lang="en-US" sz="1350" dirty="0">
              <a:solidFill>
                <a:srgbClr val="123458"/>
              </a:solidFill>
              <a:latin typeface="+mn-lt"/>
              <a:cs typeface="Arial"/>
            </a:endParaRPr>
          </a:p>
          <a:p>
            <a:pPr marL="0" indent="0">
              <a:buNone/>
            </a:pPr>
            <a:endParaRPr lang="en-US" sz="1350" dirty="0">
              <a:solidFill>
                <a:srgbClr val="123458"/>
              </a:solidFill>
              <a:latin typeface="+mn-lt"/>
              <a:cs typeface="Arial"/>
            </a:endParaRPr>
          </a:p>
          <a:p>
            <a:pPr marL="0" indent="0">
              <a:buNone/>
            </a:pPr>
            <a:r>
              <a:rPr lang="en-US" sz="1350" dirty="0">
                <a:solidFill>
                  <a:srgbClr val="123458"/>
                </a:solidFill>
                <a:latin typeface="+mn-lt"/>
                <a:cs typeface="Arial"/>
              </a:rPr>
              <a:t>  </a:t>
            </a:r>
          </a:p>
          <a:p>
            <a:pPr>
              <a:buFont typeface="Wingdings" charset="2"/>
              <a:buChar char="§"/>
            </a:pPr>
            <a:endParaRPr lang="en-US" sz="1350" dirty="0">
              <a:solidFill>
                <a:srgbClr val="123458"/>
              </a:solidFill>
              <a:latin typeface="+mn-lt"/>
              <a:cs typeface="Arial"/>
            </a:endParaRPr>
          </a:p>
        </p:txBody>
      </p:sp>
      <p:sp>
        <p:nvSpPr>
          <p:cNvPr id="5" name="Content Placeholder 2"/>
          <p:cNvSpPr txBox="1">
            <a:spLocks/>
          </p:cNvSpPr>
          <p:nvPr/>
        </p:nvSpPr>
        <p:spPr>
          <a:xfrm>
            <a:off x="6184101" y="2695804"/>
            <a:ext cx="2759709" cy="1097058"/>
          </a:xfrm>
          <a:prstGeom prst="rect">
            <a:avLst/>
          </a:prstGeom>
        </p:spPr>
        <p:txBody>
          <a:bodyPr vert="horz" lIns="68580" tIns="34290" rIns="68580" bIns="34290" numCol="1" spcCol="0" rtlCol="0">
            <a:noAutofit/>
          </a:bodyPr>
          <a:lstStyle>
            <a:lvl1pPr marL="342900" indent="-342900" algn="l" defTabSz="457200" rtl="0" eaLnBrk="1" latinLnBrk="0" hangingPunct="1">
              <a:spcBef>
                <a:spcPct val="20000"/>
              </a:spcBef>
              <a:buSzPct val="110000"/>
              <a:buFontTx/>
              <a:buBlip>
                <a:blip r:embed="rId3"/>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350" b="1" dirty="0">
                <a:solidFill>
                  <a:srgbClr val="123458"/>
                </a:solidFill>
                <a:latin typeface="+mn-lt"/>
                <a:cs typeface="Arial"/>
              </a:rPr>
              <a:t>Easy migration to the Xamarin Platform</a:t>
            </a:r>
          </a:p>
          <a:p>
            <a:pPr marL="0" indent="0">
              <a:lnSpc>
                <a:spcPct val="50000"/>
              </a:lnSpc>
              <a:buNone/>
            </a:pPr>
            <a:endParaRPr lang="en-US" sz="1350" b="1" dirty="0">
              <a:solidFill>
                <a:srgbClr val="123458"/>
              </a:solidFill>
              <a:latin typeface="+mn-lt"/>
              <a:cs typeface="Arial"/>
            </a:endParaRPr>
          </a:p>
          <a:p>
            <a:pPr marL="0" indent="0">
              <a:lnSpc>
                <a:spcPct val="110000"/>
              </a:lnSpc>
              <a:buNone/>
            </a:pPr>
            <a:r>
              <a:rPr lang="en-US" sz="1350" dirty="0">
                <a:solidFill>
                  <a:srgbClr val="123458"/>
                </a:solidFill>
                <a:latin typeface="+mn-lt"/>
                <a:cs typeface="Arial"/>
              </a:rPr>
              <a:t>When your native platform integration requirements outgrow </a:t>
            </a:r>
            <a:r>
              <a:rPr lang="en-US" sz="1350" dirty="0" err="1">
                <a:solidFill>
                  <a:srgbClr val="123458"/>
                </a:solidFill>
                <a:latin typeface="+mn-lt"/>
                <a:cs typeface="Arial"/>
              </a:rPr>
              <a:t>Xamarin.Forms</a:t>
            </a:r>
            <a:r>
              <a:rPr lang="en-US" sz="1350" dirty="0">
                <a:solidFill>
                  <a:srgbClr val="123458"/>
                </a:solidFill>
                <a:latin typeface="+mn-lt"/>
                <a:cs typeface="Arial"/>
              </a:rPr>
              <a:t>, your shared code is easily migrated to </a:t>
            </a:r>
            <a:r>
              <a:rPr lang="en-US" sz="1350" dirty="0" err="1">
                <a:solidFill>
                  <a:srgbClr val="123458"/>
                </a:solidFill>
                <a:latin typeface="+mn-lt"/>
                <a:cs typeface="Arial"/>
              </a:rPr>
              <a:t>Xamarin.iOS</a:t>
            </a:r>
            <a:r>
              <a:rPr lang="en-US" sz="1350" dirty="0">
                <a:solidFill>
                  <a:srgbClr val="123458"/>
                </a:solidFill>
                <a:latin typeface="+mn-lt"/>
                <a:cs typeface="Arial"/>
              </a:rPr>
              <a:t> and </a:t>
            </a:r>
            <a:r>
              <a:rPr lang="en-US" sz="1350" dirty="0" err="1">
                <a:solidFill>
                  <a:srgbClr val="123458"/>
                </a:solidFill>
                <a:latin typeface="+mn-lt"/>
                <a:cs typeface="Arial"/>
              </a:rPr>
              <a:t>Xamarin.Android</a:t>
            </a:r>
            <a:r>
              <a:rPr lang="en-US" sz="1350" dirty="0">
                <a:solidFill>
                  <a:srgbClr val="123458"/>
                </a:solidFill>
                <a:latin typeface="+mn-lt"/>
                <a:cs typeface="Arial"/>
              </a:rPr>
              <a:t> using the full Xamarin platform.</a:t>
            </a:r>
          </a:p>
          <a:p>
            <a:pPr marL="0" indent="0">
              <a:buNone/>
            </a:pPr>
            <a:endParaRPr lang="en-US" sz="1350" dirty="0">
              <a:solidFill>
                <a:srgbClr val="123458"/>
              </a:solidFill>
              <a:latin typeface="+mn-lt"/>
              <a:cs typeface="Arial"/>
            </a:endParaRPr>
          </a:p>
          <a:p>
            <a:pPr marL="0" indent="0">
              <a:buNone/>
            </a:pPr>
            <a:r>
              <a:rPr lang="en-US" sz="1350" dirty="0">
                <a:solidFill>
                  <a:srgbClr val="123458"/>
                </a:solidFill>
                <a:latin typeface="+mn-lt"/>
                <a:cs typeface="Arial"/>
              </a:rPr>
              <a:t>  </a:t>
            </a:r>
          </a:p>
          <a:p>
            <a:pPr>
              <a:buFont typeface="Wingdings" charset="2"/>
              <a:buChar char="§"/>
            </a:pPr>
            <a:endParaRPr lang="en-US" sz="1350" dirty="0">
              <a:solidFill>
                <a:srgbClr val="123458"/>
              </a:solidFill>
              <a:latin typeface="+mn-lt"/>
              <a:cs typeface="Arial"/>
            </a:endParaRPr>
          </a:p>
        </p:txBody>
      </p:sp>
      <p:pic>
        <p:nvPicPr>
          <p:cNvPr id="6" name="Picture 2" descr="http://xamarin.com/content/images/pages/forms/migrate@2x.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71970" y="915910"/>
            <a:ext cx="1583972" cy="15839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660347" y="927715"/>
            <a:ext cx="1720578" cy="1560362"/>
          </a:xfrm>
          <a:prstGeom prst="rect">
            <a:avLst/>
          </a:prstGeom>
        </p:spPr>
      </p:pic>
      <p:pic>
        <p:nvPicPr>
          <p:cNvPr id="8" name="Picture 7"/>
          <p:cNvPicPr>
            <a:picLocks noChangeAspect="1"/>
          </p:cNvPicPr>
          <p:nvPr/>
        </p:nvPicPr>
        <p:blipFill>
          <a:blip r:embed="rId6"/>
          <a:stretch>
            <a:fillRect/>
          </a:stretch>
        </p:blipFill>
        <p:spPr>
          <a:xfrm>
            <a:off x="3782023" y="933930"/>
            <a:ext cx="1588850" cy="1547935"/>
          </a:xfrm>
          <a:prstGeom prst="rect">
            <a:avLst/>
          </a:prstGeom>
        </p:spPr>
      </p:pic>
    </p:spTree>
    <p:extLst>
      <p:ext uri="{BB962C8B-B14F-4D97-AF65-F5344CB8AC3E}">
        <p14:creationId xmlns:p14="http://schemas.microsoft.com/office/powerpoint/2010/main" val="19732347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038350"/>
            <a:ext cx="8229600" cy="857250"/>
          </a:xfrm>
        </p:spPr>
        <p:txBody>
          <a:bodyPr/>
          <a:lstStyle/>
          <a:p>
            <a:r>
              <a:rPr lang="en-US" dirty="0" smtClean="0"/>
              <a:t>Demo: Creating a Forms App</a:t>
            </a:r>
            <a:endParaRPr lang="en-US" dirty="0"/>
          </a:p>
        </p:txBody>
      </p:sp>
    </p:spTree>
    <p:extLst>
      <p:ext uri="{BB962C8B-B14F-4D97-AF65-F5344CB8AC3E}">
        <p14:creationId xmlns:p14="http://schemas.microsoft.com/office/powerpoint/2010/main" val="210822669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5510" y="781206"/>
            <a:ext cx="2851097" cy="1164474"/>
          </a:xfrm>
        </p:spPr>
        <p:txBody>
          <a:bodyPr>
            <a:normAutofit fontScale="90000"/>
          </a:bodyPr>
          <a:lstStyle/>
          <a:p>
            <a:r>
              <a:rPr lang="en-US" dirty="0"/>
              <a:t>Platform</a:t>
            </a:r>
            <a:br>
              <a:rPr lang="en-US" dirty="0"/>
            </a:br>
            <a:r>
              <a:rPr lang="en-US" dirty="0"/>
              <a:t>Specific Code</a:t>
            </a:r>
          </a:p>
        </p:txBody>
      </p:sp>
      <p:sp>
        <p:nvSpPr>
          <p:cNvPr id="44" name="Text Placeholder 18"/>
          <p:cNvSpPr txBox="1">
            <a:spLocks/>
          </p:cNvSpPr>
          <p:nvPr/>
        </p:nvSpPr>
        <p:spPr>
          <a:xfrm>
            <a:off x="5405510" y="2315556"/>
            <a:ext cx="2981128" cy="1678786"/>
          </a:xfrm>
          <a:prstGeom prst="rect">
            <a:avLst/>
          </a:prstGeom>
        </p:spPr>
        <p:txBody>
          <a:bodyPr vert="horz" wrap="square" lIns="107571" tIns="67232" rIns="107571" bIns="6723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059" dirty="0">
                <a:solidFill>
                  <a:schemeClr val="tx1"/>
                </a:solidFill>
                <a:latin typeface="+mj-lt"/>
              </a:rPr>
              <a:t>What if we didn’t have to write this code?</a:t>
            </a:r>
            <a:br>
              <a:rPr lang="en-US" sz="2059" dirty="0">
                <a:solidFill>
                  <a:schemeClr val="tx1"/>
                </a:solidFill>
                <a:latin typeface="+mj-lt"/>
              </a:rPr>
            </a:br>
            <a:endParaRPr lang="en-US" sz="2059" dirty="0">
              <a:solidFill>
                <a:schemeClr val="tx1"/>
              </a:solidFill>
              <a:latin typeface="+mj-lt"/>
            </a:endParaRPr>
          </a:p>
          <a:p>
            <a:pPr marL="0" indent="0"/>
            <a:r>
              <a:rPr lang="en-US" sz="2059" dirty="0">
                <a:solidFill>
                  <a:schemeClr val="tx1"/>
                </a:solidFill>
                <a:latin typeface="+mj-lt"/>
              </a:rPr>
              <a:t>What if we could access it from shared code?</a:t>
            </a:r>
          </a:p>
          <a:p>
            <a:pPr marL="0" indent="0"/>
            <a:endParaRPr lang="en-US" sz="2059" dirty="0">
              <a:solidFill>
                <a:schemeClr val="tx1"/>
              </a:solidFill>
              <a:latin typeface="+mj-lt"/>
            </a:endParaRPr>
          </a:p>
        </p:txBody>
      </p:sp>
      <p:grpSp>
        <p:nvGrpSpPr>
          <p:cNvPr id="27" name="Group 26"/>
          <p:cNvGrpSpPr/>
          <p:nvPr/>
        </p:nvGrpSpPr>
        <p:grpSpPr>
          <a:xfrm>
            <a:off x="524012" y="913029"/>
            <a:ext cx="4562156" cy="3279265"/>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grpSp>
            <p:nvGrpSpPr>
              <p:cNvPr id="38" name="Group 37"/>
              <p:cNvGrpSpPr/>
              <p:nvPr/>
            </p:nvGrpSpPr>
            <p:grpSpPr>
              <a:xfrm>
                <a:off x="1583263" y="1841014"/>
                <a:ext cx="625793" cy="625793"/>
                <a:chOff x="2405337" y="2654300"/>
                <a:chExt cx="1028700" cy="1028700"/>
              </a:xfrm>
            </p:grpSpPr>
            <p:sp>
              <p:nvSpPr>
                <p:cNvPr id="55" name="Oval 54"/>
                <p:cNvSpPr/>
                <p:nvPr/>
              </p:nvSpPr>
              <p:spPr bwMode="auto">
                <a:xfrm>
                  <a:off x="2405337"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67040" y="2866641"/>
                  <a:ext cx="468069" cy="523137"/>
                </a:xfrm>
                <a:prstGeom prst="rect">
                  <a:avLst/>
                </a:prstGeom>
              </p:spPr>
            </p:pic>
          </p:grpSp>
          <p:grpSp>
            <p:nvGrpSpPr>
              <p:cNvPr id="39" name="Group 38"/>
              <p:cNvGrpSpPr/>
              <p:nvPr/>
            </p:nvGrpSpPr>
            <p:grpSpPr>
              <a:xfrm>
                <a:off x="3357681" y="1838670"/>
                <a:ext cx="625793" cy="625793"/>
                <a:chOff x="4412556" y="3073400"/>
                <a:chExt cx="1028700" cy="1028700"/>
              </a:xfrm>
            </p:grpSpPr>
            <p:sp>
              <p:nvSpPr>
                <p:cNvPr id="43" name="Oval 42"/>
                <p:cNvSpPr/>
                <p:nvPr/>
              </p:nvSpPr>
              <p:spPr bwMode="auto">
                <a:xfrm>
                  <a:off x="4412556"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99894" y="3331369"/>
                  <a:ext cx="434975" cy="500220"/>
                </a:xfrm>
                <a:prstGeom prst="rect">
                  <a:avLst/>
                </a:prstGeom>
              </p:spPr>
            </p:pic>
          </p:grpSp>
          <p:grpSp>
            <p:nvGrpSpPr>
              <p:cNvPr id="40" name="Group 39"/>
              <p:cNvGrpSpPr/>
              <p:nvPr/>
            </p:nvGrpSpPr>
            <p:grpSpPr>
              <a:xfrm>
                <a:off x="5095034" y="1838670"/>
                <a:ext cx="625794" cy="625793"/>
                <a:chOff x="6990570" y="3073400"/>
                <a:chExt cx="1028701" cy="1028700"/>
              </a:xfrm>
            </p:grpSpPr>
            <p:sp>
              <p:nvSpPr>
                <p:cNvPr id="41" name="Oval 40"/>
                <p:cNvSpPr/>
                <p:nvPr/>
              </p:nvSpPr>
              <p:spPr bwMode="auto">
                <a:xfrm>
                  <a:off x="6990570" y="3073400"/>
                  <a:ext cx="1028701"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273157" y="3365500"/>
                  <a:ext cx="466044" cy="434975"/>
                </a:xfrm>
                <a:prstGeom prst="rect">
                  <a:avLst/>
                </a:prstGeom>
              </p:spPr>
            </p:pic>
          </p:grpSp>
        </p:grpSp>
        <p:sp>
          <p:nvSpPr>
            <p:cNvPr id="32" name="TextBox 31"/>
            <p:cNvSpPr txBox="1"/>
            <p:nvPr/>
          </p:nvSpPr>
          <p:spPr>
            <a:xfrm>
              <a:off x="1009461" y="2609179"/>
              <a:ext cx="1701611" cy="587083"/>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950" dirty="0">
                  <a:solidFill>
                    <a:schemeClr val="bg1"/>
                  </a:solidFill>
                </a:rPr>
                <a:t>UI+APIs</a:t>
              </a:r>
            </a:p>
          </p:txBody>
        </p:sp>
        <p:sp>
          <p:nvSpPr>
            <p:cNvPr id="33" name="TextBox 32"/>
            <p:cNvSpPr txBox="1"/>
            <p:nvPr/>
          </p:nvSpPr>
          <p:spPr>
            <a:xfrm>
              <a:off x="4444163" y="2609179"/>
              <a:ext cx="1733092" cy="587083"/>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950" dirty="0">
                  <a:solidFill>
                    <a:schemeClr val="bg1"/>
                  </a:solidFill>
                </a:rPr>
                <a:t>UI + APIs</a:t>
              </a:r>
            </a:p>
          </p:txBody>
        </p:sp>
        <p:sp>
          <p:nvSpPr>
            <p:cNvPr id="34" name="TextBox 33"/>
            <p:cNvSpPr txBox="1"/>
            <p:nvPr/>
          </p:nvSpPr>
          <p:spPr>
            <a:xfrm>
              <a:off x="2733010" y="2609178"/>
              <a:ext cx="1711153" cy="587083"/>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950" dirty="0">
                  <a:solidFill>
                    <a:schemeClr val="bg1"/>
                  </a:solidFill>
                </a:rPr>
                <a:t>UI + APIs</a:t>
              </a:r>
            </a:p>
          </p:txBody>
        </p:sp>
        <p:sp>
          <p:nvSpPr>
            <p:cNvPr id="35" name="TextBox 34"/>
            <p:cNvSpPr txBox="1"/>
            <p:nvPr/>
          </p:nvSpPr>
          <p:spPr>
            <a:xfrm>
              <a:off x="1042562" y="3344613"/>
              <a:ext cx="1642925" cy="1944029"/>
            </a:xfrm>
            <a:prstGeom prst="rect">
              <a:avLst/>
            </a:prstGeom>
            <a:noFill/>
          </p:spPr>
          <p:txBody>
            <a:bodyPr wrap="square" lIns="134464" tIns="107571" rIns="134464" bIns="107571" rtlCol="0">
              <a:spAutoFit/>
            </a:bodyPr>
            <a:lstStyle/>
            <a:p>
              <a:pPr defTabSz="685577" fontAlgn="base">
                <a:lnSpc>
                  <a:spcPct val="120000"/>
                </a:lnSpc>
                <a:spcBef>
                  <a:spcPct val="0"/>
                </a:spcBef>
                <a:spcAft>
                  <a:spcPct val="0"/>
                </a:spcAft>
              </a:pPr>
              <a:r>
                <a:rPr lang="en-US" sz="1350" dirty="0">
                  <a:solidFill>
                    <a:schemeClr val="bg1"/>
                  </a:solidFill>
                </a:rPr>
                <a:t>Battery</a:t>
              </a:r>
            </a:p>
            <a:p>
              <a:pPr defTabSz="685577" fontAlgn="base">
                <a:lnSpc>
                  <a:spcPct val="120000"/>
                </a:lnSpc>
                <a:spcBef>
                  <a:spcPct val="0"/>
                </a:spcBef>
                <a:spcAft>
                  <a:spcPct val="0"/>
                </a:spcAft>
              </a:pPr>
              <a:r>
                <a:rPr lang="en-US" sz="1350" dirty="0">
                  <a:solidFill>
                    <a:schemeClr val="bg1"/>
                  </a:solidFill>
                </a:rPr>
                <a:t>GPS</a:t>
              </a:r>
            </a:p>
            <a:p>
              <a:pPr defTabSz="685577" fontAlgn="base">
                <a:lnSpc>
                  <a:spcPct val="120000"/>
                </a:lnSpc>
                <a:spcBef>
                  <a:spcPct val="0"/>
                </a:spcBef>
                <a:spcAft>
                  <a:spcPct val="0"/>
                </a:spcAft>
              </a:pPr>
              <a:r>
                <a:rPr lang="en-US" sz="1350" dirty="0">
                  <a:solidFill>
                    <a:schemeClr val="bg1"/>
                  </a:solidFill>
                </a:rPr>
                <a:t>Lights</a:t>
              </a:r>
            </a:p>
            <a:p>
              <a:pPr defTabSz="685577" fontAlgn="base">
                <a:lnSpc>
                  <a:spcPct val="120000"/>
                </a:lnSpc>
                <a:spcBef>
                  <a:spcPct val="0"/>
                </a:spcBef>
                <a:spcAft>
                  <a:spcPct val="0"/>
                </a:spcAft>
              </a:pPr>
              <a:r>
                <a:rPr lang="en-US" sz="1350" dirty="0">
                  <a:solidFill>
                    <a:schemeClr val="bg1"/>
                  </a:solidFill>
                </a:rPr>
                <a:t>Notifications</a:t>
              </a:r>
            </a:p>
            <a:p>
              <a:pPr defTabSz="685577" fontAlgn="base">
                <a:lnSpc>
                  <a:spcPct val="120000"/>
                </a:lnSpc>
                <a:spcBef>
                  <a:spcPct val="0"/>
                </a:spcBef>
                <a:spcAft>
                  <a:spcPct val="0"/>
                </a:spcAft>
              </a:pPr>
              <a:r>
                <a:rPr lang="en-US" sz="1350" dirty="0">
                  <a:solidFill>
                    <a:schemeClr val="bg1"/>
                  </a:solidFill>
                </a:rPr>
                <a:t>Settings</a:t>
              </a:r>
            </a:p>
            <a:p>
              <a:pPr defTabSz="685577" fontAlgn="base">
                <a:lnSpc>
                  <a:spcPct val="120000"/>
                </a:lnSpc>
                <a:spcBef>
                  <a:spcPct val="0"/>
                </a:spcBef>
                <a:spcAft>
                  <a:spcPct val="0"/>
                </a:spcAft>
              </a:pPr>
              <a:r>
                <a:rPr lang="en-US" sz="1350" dirty="0">
                  <a:solidFill>
                    <a:schemeClr val="bg1"/>
                  </a:solidFill>
                </a:rPr>
                <a:t>Text To Speech</a:t>
              </a:r>
            </a:p>
          </p:txBody>
        </p:sp>
        <p:sp>
          <p:nvSpPr>
            <p:cNvPr id="36" name="TextBox 35"/>
            <p:cNvSpPr txBox="1"/>
            <p:nvPr/>
          </p:nvSpPr>
          <p:spPr>
            <a:xfrm>
              <a:off x="2785589" y="3344613"/>
              <a:ext cx="1596994" cy="1944029"/>
            </a:xfrm>
            <a:prstGeom prst="rect">
              <a:avLst/>
            </a:prstGeom>
            <a:noFill/>
          </p:spPr>
          <p:txBody>
            <a:bodyPr wrap="square" lIns="134464" tIns="107571" rIns="134464" bIns="107571" rtlCol="0">
              <a:spAutoFit/>
            </a:bodyPr>
            <a:lstStyle/>
            <a:p>
              <a:pPr defTabSz="685577" fontAlgn="base">
                <a:lnSpc>
                  <a:spcPct val="120000"/>
                </a:lnSpc>
                <a:spcBef>
                  <a:spcPct val="0"/>
                </a:spcBef>
                <a:spcAft>
                  <a:spcPct val="0"/>
                </a:spcAft>
              </a:pPr>
              <a:r>
                <a:rPr lang="en-US" sz="1350" dirty="0">
                  <a:solidFill>
                    <a:schemeClr val="bg1"/>
                  </a:solidFill>
                </a:rPr>
                <a:t>Battery</a:t>
              </a:r>
            </a:p>
            <a:p>
              <a:pPr defTabSz="685577" fontAlgn="base">
                <a:lnSpc>
                  <a:spcPct val="120000"/>
                </a:lnSpc>
                <a:spcBef>
                  <a:spcPct val="0"/>
                </a:spcBef>
                <a:spcAft>
                  <a:spcPct val="0"/>
                </a:spcAft>
              </a:pPr>
              <a:r>
                <a:rPr lang="en-US" sz="1350" dirty="0">
                  <a:solidFill>
                    <a:schemeClr val="bg1"/>
                  </a:solidFill>
                </a:rPr>
                <a:t>GPS</a:t>
              </a:r>
            </a:p>
            <a:p>
              <a:pPr defTabSz="685577" fontAlgn="base">
                <a:lnSpc>
                  <a:spcPct val="120000"/>
                </a:lnSpc>
                <a:spcBef>
                  <a:spcPct val="0"/>
                </a:spcBef>
                <a:spcAft>
                  <a:spcPct val="0"/>
                </a:spcAft>
              </a:pPr>
              <a:r>
                <a:rPr lang="en-US" sz="1350" dirty="0">
                  <a:solidFill>
                    <a:schemeClr val="bg1"/>
                  </a:solidFill>
                </a:rPr>
                <a:t>Lights</a:t>
              </a:r>
            </a:p>
            <a:p>
              <a:pPr defTabSz="685577" fontAlgn="base">
                <a:lnSpc>
                  <a:spcPct val="120000"/>
                </a:lnSpc>
                <a:spcBef>
                  <a:spcPct val="0"/>
                </a:spcBef>
                <a:spcAft>
                  <a:spcPct val="0"/>
                </a:spcAft>
              </a:pPr>
              <a:r>
                <a:rPr lang="en-US" sz="1350" dirty="0">
                  <a:solidFill>
                    <a:schemeClr val="bg1"/>
                  </a:solidFill>
                </a:rPr>
                <a:t>Notifications</a:t>
              </a:r>
            </a:p>
            <a:p>
              <a:pPr defTabSz="685577" fontAlgn="base">
                <a:lnSpc>
                  <a:spcPct val="120000"/>
                </a:lnSpc>
                <a:spcBef>
                  <a:spcPct val="0"/>
                </a:spcBef>
                <a:spcAft>
                  <a:spcPct val="0"/>
                </a:spcAft>
              </a:pPr>
              <a:r>
                <a:rPr lang="en-US" sz="1350" dirty="0">
                  <a:solidFill>
                    <a:schemeClr val="bg1"/>
                  </a:solidFill>
                </a:rPr>
                <a:t>Settings</a:t>
              </a:r>
            </a:p>
            <a:p>
              <a:pPr defTabSz="685577" fontAlgn="base">
                <a:lnSpc>
                  <a:spcPct val="120000"/>
                </a:lnSpc>
                <a:spcBef>
                  <a:spcPct val="0"/>
                </a:spcBef>
                <a:spcAft>
                  <a:spcPct val="0"/>
                </a:spcAft>
              </a:pPr>
              <a:r>
                <a:rPr lang="en-US" sz="1350" dirty="0">
                  <a:solidFill>
                    <a:schemeClr val="bg1"/>
                  </a:solidFill>
                </a:rPr>
                <a:t>Text To Speech</a:t>
              </a:r>
            </a:p>
          </p:txBody>
        </p:sp>
        <p:sp>
          <p:nvSpPr>
            <p:cNvPr id="37" name="TextBox 36"/>
            <p:cNvSpPr txBox="1"/>
            <p:nvPr/>
          </p:nvSpPr>
          <p:spPr>
            <a:xfrm>
              <a:off x="4521967" y="3344613"/>
              <a:ext cx="1596994" cy="1944029"/>
            </a:xfrm>
            <a:prstGeom prst="rect">
              <a:avLst/>
            </a:prstGeom>
            <a:noFill/>
          </p:spPr>
          <p:txBody>
            <a:bodyPr wrap="square" lIns="134464" tIns="107571" rIns="134464" bIns="107571" rtlCol="0">
              <a:spAutoFit/>
            </a:bodyPr>
            <a:lstStyle/>
            <a:p>
              <a:pPr defTabSz="685577" fontAlgn="base">
                <a:lnSpc>
                  <a:spcPct val="120000"/>
                </a:lnSpc>
                <a:spcBef>
                  <a:spcPct val="0"/>
                </a:spcBef>
                <a:spcAft>
                  <a:spcPct val="0"/>
                </a:spcAft>
              </a:pPr>
              <a:r>
                <a:rPr lang="en-US" sz="1350" dirty="0">
                  <a:solidFill>
                    <a:schemeClr val="bg1"/>
                  </a:solidFill>
                </a:rPr>
                <a:t>Battery</a:t>
              </a:r>
            </a:p>
            <a:p>
              <a:pPr defTabSz="685577" fontAlgn="base">
                <a:lnSpc>
                  <a:spcPct val="120000"/>
                </a:lnSpc>
                <a:spcBef>
                  <a:spcPct val="0"/>
                </a:spcBef>
                <a:spcAft>
                  <a:spcPct val="0"/>
                </a:spcAft>
              </a:pPr>
              <a:r>
                <a:rPr lang="en-US" sz="1350" dirty="0">
                  <a:solidFill>
                    <a:schemeClr val="bg1"/>
                  </a:solidFill>
                </a:rPr>
                <a:t>GPS</a:t>
              </a:r>
            </a:p>
            <a:p>
              <a:pPr defTabSz="685577" fontAlgn="base">
                <a:lnSpc>
                  <a:spcPct val="120000"/>
                </a:lnSpc>
                <a:spcBef>
                  <a:spcPct val="0"/>
                </a:spcBef>
                <a:spcAft>
                  <a:spcPct val="0"/>
                </a:spcAft>
              </a:pPr>
              <a:r>
                <a:rPr lang="en-US" sz="1350" dirty="0">
                  <a:solidFill>
                    <a:schemeClr val="bg1"/>
                  </a:solidFill>
                </a:rPr>
                <a:t>Lights</a:t>
              </a:r>
            </a:p>
            <a:p>
              <a:pPr defTabSz="685577" fontAlgn="base">
                <a:lnSpc>
                  <a:spcPct val="120000"/>
                </a:lnSpc>
                <a:spcBef>
                  <a:spcPct val="0"/>
                </a:spcBef>
                <a:spcAft>
                  <a:spcPct val="0"/>
                </a:spcAft>
              </a:pPr>
              <a:r>
                <a:rPr lang="en-US" sz="1350" dirty="0">
                  <a:solidFill>
                    <a:schemeClr val="bg1"/>
                  </a:solidFill>
                </a:rPr>
                <a:t>Notifications</a:t>
              </a:r>
            </a:p>
            <a:p>
              <a:pPr defTabSz="685577" fontAlgn="base">
                <a:lnSpc>
                  <a:spcPct val="120000"/>
                </a:lnSpc>
                <a:spcBef>
                  <a:spcPct val="0"/>
                </a:spcBef>
                <a:spcAft>
                  <a:spcPct val="0"/>
                </a:spcAft>
              </a:pPr>
              <a:r>
                <a:rPr lang="en-US" sz="1350" dirty="0">
                  <a:solidFill>
                    <a:schemeClr val="bg1"/>
                  </a:solidFill>
                </a:rPr>
                <a:t>Settings</a:t>
              </a:r>
            </a:p>
            <a:p>
              <a:pPr defTabSz="685577" fontAlgn="base">
                <a:lnSpc>
                  <a:spcPct val="120000"/>
                </a:lnSpc>
                <a:spcBef>
                  <a:spcPct val="0"/>
                </a:spcBef>
                <a:spcAft>
                  <a:spcPct val="0"/>
                </a:spcAft>
              </a:pPr>
              <a:r>
                <a:rPr lang="en-US" sz="1350" dirty="0">
                  <a:solidFill>
                    <a:schemeClr val="bg1"/>
                  </a:solidFill>
                </a:rPr>
                <a:t>Text To Speech</a:t>
              </a:r>
            </a:p>
          </p:txBody>
        </p:sp>
      </p:grpSp>
    </p:spTree>
    <p:extLst>
      <p:ext uri="{BB962C8B-B14F-4D97-AF65-F5344CB8AC3E}">
        <p14:creationId xmlns:p14="http://schemas.microsoft.com/office/powerpoint/2010/main" val="2107776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9752" y="2688778"/>
            <a:ext cx="3925887" cy="1021556"/>
          </a:xfrm>
        </p:spPr>
        <p:txBody>
          <a:bodyPr/>
          <a:lstStyle/>
          <a:p>
            <a:r>
              <a:rPr lang="en-US" sz="3200" dirty="0" smtClean="0"/>
              <a:t>Kevin Ford</a:t>
            </a:r>
            <a:endParaRPr lang="en-US" sz="3200" dirty="0"/>
          </a:p>
        </p:txBody>
      </p:sp>
      <p:sp>
        <p:nvSpPr>
          <p:cNvPr id="3" name="Text Placeholder 2"/>
          <p:cNvSpPr>
            <a:spLocks noGrp="1"/>
          </p:cNvSpPr>
          <p:nvPr>
            <p:ph type="body" idx="1"/>
          </p:nvPr>
        </p:nvSpPr>
        <p:spPr>
          <a:xfrm>
            <a:off x="2339752" y="1563638"/>
            <a:ext cx="3697287" cy="1125140"/>
          </a:xfrm>
        </p:spPr>
        <p:txBody>
          <a:bodyPr>
            <a:normAutofit fontScale="70000" lnSpcReduction="20000"/>
          </a:bodyPr>
          <a:lstStyle/>
          <a:p>
            <a:r>
              <a:rPr lang="en-US" dirty="0" err="1" smtClean="0">
                <a:solidFill>
                  <a:schemeClr val="tx1"/>
                </a:solidFill>
              </a:rPr>
              <a:t>KevinF@magenic.com</a:t>
            </a:r>
            <a:endParaRPr lang="en-US" dirty="0" smtClean="0">
              <a:solidFill>
                <a:schemeClr val="tx1"/>
              </a:solidFill>
            </a:endParaRPr>
          </a:p>
          <a:p>
            <a:r>
              <a:rPr lang="en-US" dirty="0" smtClean="0">
                <a:solidFill>
                  <a:schemeClr val="tx1"/>
                </a:solidFill>
              </a:rPr>
              <a:t>@Bowman74</a:t>
            </a:r>
          </a:p>
          <a:p>
            <a:r>
              <a:rPr lang="en-US" dirty="0" smtClean="0">
                <a:solidFill>
                  <a:schemeClr val="tx1"/>
                </a:solidFill>
                <a:hlinkClick r:id="rId2"/>
              </a:rPr>
              <a:t>http://windingroadway.blogspot.com</a:t>
            </a:r>
            <a:endParaRPr lang="en-US" dirty="0" smtClean="0">
              <a:solidFill>
                <a:schemeClr val="tx1"/>
              </a:solidFill>
            </a:endParaRPr>
          </a:p>
          <a:p>
            <a:r>
              <a:rPr lang="en-US" dirty="0">
                <a:solidFill>
                  <a:schemeClr val="bg1">
                    <a:lumMod val="85000"/>
                    <a:lumOff val="15000"/>
                  </a:schemeClr>
                </a:solidFill>
                <a:hlinkClick r:id="rId3"/>
              </a:rPr>
              <a:t>https://</a:t>
            </a:r>
            <a:r>
              <a:rPr lang="en-US" dirty="0" smtClean="0">
                <a:solidFill>
                  <a:schemeClr val="bg1">
                    <a:lumMod val="85000"/>
                    <a:lumOff val="15000"/>
                  </a:schemeClr>
                </a:solidFill>
                <a:hlinkClick r:id="rId3"/>
              </a:rPr>
              <a:t>github.com/Bowman74/VSLiveGoMobile</a:t>
            </a:r>
            <a:endParaRPr lang="en-US" dirty="0" smtClean="0">
              <a:solidFill>
                <a:schemeClr val="bg1">
                  <a:lumMod val="85000"/>
                  <a:lumOff val="15000"/>
                </a:schemeClr>
              </a:solidFill>
            </a:endParaRPr>
          </a:p>
        </p:txBody>
      </p:sp>
    </p:spTree>
    <p:extLst>
      <p:ext uri="{BB962C8B-B14F-4D97-AF65-F5344CB8AC3E}">
        <p14:creationId xmlns:p14="http://schemas.microsoft.com/office/powerpoint/2010/main" val="658774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901281" y="1285988"/>
            <a:ext cx="5341439" cy="2571526"/>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48"/>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050" dirty="0">
                  <a:solidFill>
                    <a:schemeClr val="bg1"/>
                  </a:solidFill>
                </a:rPr>
                <a:t>TextToSpeech</a:t>
              </a:r>
            </a:p>
          </p:txBody>
        </p:sp>
        <p:sp>
          <p:nvSpPr>
            <p:cNvPr id="51" name="TextBox 50"/>
            <p:cNvSpPr txBox="1"/>
            <p:nvPr/>
          </p:nvSpPr>
          <p:spPr>
            <a:xfrm>
              <a:off x="3062426" y="1623126"/>
              <a:ext cx="6073333" cy="668365"/>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2400" dirty="0">
                  <a:solidFill>
                    <a:schemeClr val="bg1"/>
                  </a:solidFill>
                  <a:latin typeface="+mj-lt"/>
                </a:rPr>
                <a:t>Speak(“Hello World”);</a:t>
              </a:r>
            </a:p>
          </p:txBody>
        </p:sp>
        <p:grpSp>
          <p:nvGrpSpPr>
            <p:cNvPr id="6" name="Group 5"/>
            <p:cNvGrpSpPr/>
            <p:nvPr/>
          </p:nvGrpSpPr>
          <p:grpSpPr>
            <a:xfrm>
              <a:off x="3697708" y="3749787"/>
              <a:ext cx="720794" cy="720793"/>
              <a:chOff x="1347490" y="1220071"/>
              <a:chExt cx="720794" cy="720793"/>
            </a:xfrm>
          </p:grpSpPr>
          <p:sp>
            <p:nvSpPr>
              <p:cNvPr id="54" name="Oval 53"/>
              <p:cNvSpPr/>
              <p:nvPr/>
            </p:nvSpPr>
            <p:spPr bwMode="auto">
              <a:xfrm>
                <a:off x="1347490" y="1220071"/>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30861" y="1368855"/>
                <a:ext cx="327969" cy="366553"/>
              </a:xfrm>
              <a:prstGeom prst="rect">
                <a:avLst/>
              </a:prstGeom>
            </p:spPr>
          </p:pic>
        </p:grpSp>
        <p:grpSp>
          <p:nvGrpSpPr>
            <p:cNvPr id="7" name="Group 6"/>
            <p:cNvGrpSpPr/>
            <p:nvPr/>
          </p:nvGrpSpPr>
          <p:grpSpPr>
            <a:xfrm>
              <a:off x="5733924" y="3749787"/>
              <a:ext cx="720794" cy="720793"/>
              <a:chOff x="3391280" y="1217371"/>
              <a:chExt cx="720794" cy="720793"/>
            </a:xfrm>
          </p:grpSpPr>
          <p:sp>
            <p:nvSpPr>
              <p:cNvPr id="61" name="Oval 60"/>
              <p:cNvSpPr/>
              <p:nvPr/>
            </p:nvSpPr>
            <p:spPr bwMode="auto">
              <a:xfrm>
                <a:off x="3391280" y="1217371"/>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92613" y="1398126"/>
                <a:ext cx="304780" cy="350496"/>
              </a:xfrm>
              <a:prstGeom prst="rect">
                <a:avLst/>
              </a:prstGeom>
            </p:spPr>
          </p:pic>
        </p:grpSp>
        <p:grpSp>
          <p:nvGrpSpPr>
            <p:cNvPr id="8" name="Group 7"/>
            <p:cNvGrpSpPr/>
            <p:nvPr/>
          </p:nvGrpSpPr>
          <p:grpSpPr>
            <a:xfrm>
              <a:off x="7757253" y="3749787"/>
              <a:ext cx="720795" cy="720793"/>
              <a:chOff x="5392378" y="1217371"/>
              <a:chExt cx="720795" cy="720793"/>
            </a:xfrm>
          </p:grpSpPr>
          <p:sp>
            <p:nvSpPr>
              <p:cNvPr id="63" name="Oval 62"/>
              <p:cNvSpPr/>
              <p:nvPr/>
            </p:nvSpPr>
            <p:spPr bwMode="auto">
              <a:xfrm>
                <a:off x="5392378" y="1217371"/>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90382" y="1422041"/>
                <a:ext cx="326550" cy="304780"/>
              </a:xfrm>
              <a:prstGeom prst="rect">
                <a:avLst/>
              </a:prstGeom>
            </p:spPr>
          </p:pic>
        </p:gr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68580" rIns="25721" bIns="25721" rtlCol="0" anchor="b" anchorCtr="0"/>
            <a:lstStyle/>
            <a:p>
              <a:pPr algn="ctr" defTabSz="699305"/>
              <a:endParaRPr lang="en-US" sz="600"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48"/>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050" dirty="0">
                  <a:solidFill>
                    <a:schemeClr val="bg1"/>
                  </a:solidFill>
                </a:rPr>
                <a:t>AVSpeechSynthesizer</a:t>
              </a:r>
            </a:p>
          </p:txBody>
        </p:sp>
        <p:sp>
          <p:nvSpPr>
            <p:cNvPr id="70" name="TextBox 69"/>
            <p:cNvSpPr txBox="1"/>
            <p:nvPr/>
          </p:nvSpPr>
          <p:spPr>
            <a:xfrm>
              <a:off x="7099542" y="3115428"/>
              <a:ext cx="2036217" cy="431648"/>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050" dirty="0">
                  <a:solidFill>
                    <a:schemeClr val="bg1"/>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68580" rIns="25721" bIns="25721" rtlCol="0" anchor="b" anchorCtr="0"/>
            <a:lstStyle/>
            <a:p>
              <a:pPr algn="ctr" defTabSz="699305"/>
              <a:endParaRPr lang="en-US" sz="600"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68580" rIns="25721" bIns="25721" rtlCol="0" anchor="b" anchorCtr="0"/>
            <a:lstStyle/>
            <a:p>
              <a:pPr algn="ctr" defTabSz="699305"/>
              <a:endParaRPr lang="en-US" sz="600" dirty="0">
                <a:solidFill>
                  <a:srgbClr val="70ACBB"/>
                </a:solidFill>
                <a:ea typeface="Segoe UI" pitchFamily="34" charset="0"/>
                <a:cs typeface="Segoe UI" pitchFamily="34" charset="0"/>
              </a:endParaRPr>
            </a:p>
          </p:txBody>
        </p:sp>
      </p:grpSp>
    </p:spTree>
    <p:extLst>
      <p:ext uri="{BB962C8B-B14F-4D97-AF65-F5344CB8AC3E}">
        <p14:creationId xmlns:p14="http://schemas.microsoft.com/office/powerpoint/2010/main" val="172205066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4"/>
            <a:ext cx="4797363" cy="674749"/>
          </a:xfrm>
        </p:spPr>
        <p:txBody>
          <a:bodyPr>
            <a:normAutofit fontScale="90000"/>
          </a:bodyPr>
          <a:lstStyle/>
          <a:p>
            <a:r>
              <a:rPr lang="en-US" dirty="0"/>
              <a:t>Plugins for </a:t>
            </a:r>
            <a:r>
              <a:rPr lang="en-US" sz="3525" dirty="0"/>
              <a:t>Xamarin</a:t>
            </a:r>
          </a:p>
        </p:txBody>
      </p:sp>
      <p:sp>
        <p:nvSpPr>
          <p:cNvPr id="44" name="Rectangle 43"/>
          <p:cNvSpPr/>
          <p:nvPr/>
        </p:nvSpPr>
        <p:spPr bwMode="auto">
          <a:xfrm>
            <a:off x="1016257" y="1622670"/>
            <a:ext cx="7111487" cy="1099494"/>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016257" y="1779732"/>
            <a:ext cx="7111486" cy="725074"/>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3300" dirty="0">
                <a:solidFill>
                  <a:schemeClr val="bg1"/>
                </a:solidFill>
                <a:latin typeface="+mj-lt"/>
              </a:rPr>
              <a:t>Common API</a:t>
            </a:r>
          </a:p>
        </p:txBody>
      </p:sp>
      <p:grpSp>
        <p:nvGrpSpPr>
          <p:cNvPr id="10" name="Group 9"/>
          <p:cNvGrpSpPr/>
          <p:nvPr/>
        </p:nvGrpSpPr>
        <p:grpSpPr>
          <a:xfrm>
            <a:off x="1016257" y="3069697"/>
            <a:ext cx="7111487" cy="1065818"/>
            <a:chOff x="1125407" y="4176479"/>
            <a:chExt cx="9481982" cy="1421090"/>
          </a:xfrm>
        </p:grpSpPr>
        <p:pic>
          <p:nvPicPr>
            <p:cNvPr id="9" name="Picture 8" descr="Icon_A.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4504211" y="377609"/>
            <a:ext cx="4282597" cy="386228"/>
          </a:xfrm>
          <a:prstGeom prst="rect">
            <a:avLst/>
          </a:prstGeom>
        </p:spPr>
        <p:txBody>
          <a:bodyPr vert="horz" wrap="square" lIns="109728" tIns="68580" rIns="109728" bIns="6858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100"/>
              <a:t>github.com/xamarin/plugins</a:t>
            </a:r>
          </a:p>
          <a:p>
            <a:pPr algn="ctr"/>
            <a:endParaRPr lang="en-US" sz="2100"/>
          </a:p>
        </p:txBody>
      </p:sp>
    </p:spTree>
    <p:extLst>
      <p:ext uri="{BB962C8B-B14F-4D97-AF65-F5344CB8AC3E}">
        <p14:creationId xmlns:p14="http://schemas.microsoft.com/office/powerpoint/2010/main" val="32202629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en-US" dirty="0" smtClean="0"/>
              <a:t>Plugins</a:t>
            </a:r>
            <a:endParaRPr lang="en-US" dirty="0"/>
          </a:p>
        </p:txBody>
      </p:sp>
    </p:spTree>
    <p:extLst>
      <p:ext uri="{BB962C8B-B14F-4D97-AF65-F5344CB8AC3E}">
        <p14:creationId xmlns:p14="http://schemas.microsoft.com/office/powerpoint/2010/main" val="65533293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normAutofit/>
          </a:bodyPr>
          <a:lstStyle/>
          <a:p>
            <a:r>
              <a:rPr lang="en-US" sz="4000" dirty="0" err="1"/>
              <a:t>Xamarin</a:t>
            </a:r>
            <a:r>
              <a:rPr lang="en-US" sz="4000" dirty="0"/>
              <a:t> Forms Binding</a:t>
            </a:r>
          </a:p>
        </p:txBody>
      </p:sp>
      <p:sp>
        <p:nvSpPr>
          <p:cNvPr id="3" name="TextBox 2"/>
          <p:cNvSpPr txBox="1"/>
          <p:nvPr/>
        </p:nvSpPr>
        <p:spPr>
          <a:xfrm>
            <a:off x="457200" y="2419350"/>
            <a:ext cx="8229600" cy="1477328"/>
          </a:xfrm>
          <a:prstGeom prst="rect">
            <a:avLst/>
          </a:prstGeom>
          <a:noFill/>
        </p:spPr>
        <p:txBody>
          <a:bodyPr wrap="square" rtlCol="0">
            <a:spAutoFit/>
          </a:bodyPr>
          <a:lstStyle/>
          <a:p>
            <a:r>
              <a:rPr lang="en-US" dirty="0">
                <a:solidFill>
                  <a:srgbClr val="0000FF"/>
                </a:solidFill>
                <a:highlight>
                  <a:srgbClr val="FFFFFF"/>
                </a:highlight>
                <a:latin typeface="Consolas" charset="0"/>
              </a:rPr>
              <a:t>&lt;</a:t>
            </a:r>
            <a:r>
              <a:rPr lang="en-US" dirty="0">
                <a:solidFill>
                  <a:srgbClr val="A31515"/>
                </a:solidFill>
                <a:highlight>
                  <a:srgbClr val="FFFFFF"/>
                </a:highlight>
                <a:latin typeface="Consolas" charset="0"/>
              </a:rPr>
              <a:t>Entry</a:t>
            </a:r>
            <a:r>
              <a:rPr lang="en-US" dirty="0">
                <a:solidFill>
                  <a:srgbClr val="0000FF"/>
                </a:solidFill>
                <a:highlight>
                  <a:srgbClr val="FFFFFF"/>
                </a:highlight>
                <a:latin typeface="Consolas" charset="0"/>
              </a:rPr>
              <a:t> </a:t>
            </a:r>
            <a:r>
              <a:rPr lang="en-US" dirty="0">
                <a:solidFill>
                  <a:srgbClr val="FF0000"/>
                </a:solidFill>
                <a:highlight>
                  <a:srgbClr val="FFFFFF"/>
                </a:highlight>
                <a:latin typeface="Consolas" charset="0"/>
              </a:rPr>
              <a:t>Text</a:t>
            </a:r>
            <a:r>
              <a:rPr lang="en-US" dirty="0">
                <a:solidFill>
                  <a:srgbClr val="0000FF"/>
                </a:solidFill>
                <a:highlight>
                  <a:srgbClr val="FFFFFF"/>
                </a:highlight>
                <a:latin typeface="Consolas" charset="0"/>
              </a:rPr>
              <a:t>=</a:t>
            </a:r>
            <a:r>
              <a:rPr lang="en-US" dirty="0">
                <a:solidFill>
                  <a:srgbClr val="000000"/>
                </a:solidFill>
                <a:highlight>
                  <a:srgbClr val="FFFFFF"/>
                </a:highlight>
                <a:latin typeface="Consolas" charset="0"/>
              </a:rPr>
              <a:t>"</a:t>
            </a:r>
            <a:r>
              <a:rPr lang="en-US" dirty="0">
                <a:solidFill>
                  <a:srgbClr val="0000FF"/>
                </a:solidFill>
                <a:highlight>
                  <a:srgbClr val="FFFFFF"/>
                </a:highlight>
                <a:latin typeface="Consolas" charset="0"/>
              </a:rPr>
              <a:t>{Binding Password, Mode=</a:t>
            </a:r>
            <a:r>
              <a:rPr lang="en-US" dirty="0" err="1">
                <a:solidFill>
                  <a:srgbClr val="0000FF"/>
                </a:solidFill>
                <a:highlight>
                  <a:srgbClr val="FFFFFF"/>
                </a:highlight>
                <a:latin typeface="Consolas" charset="0"/>
              </a:rPr>
              <a:t>TwoWay</a:t>
            </a:r>
            <a:r>
              <a:rPr lang="en-US" dirty="0">
                <a:solidFill>
                  <a:srgbClr val="0000FF"/>
                </a:solidFill>
                <a:highlight>
                  <a:srgbClr val="FFFFFF"/>
                </a:highlight>
                <a:latin typeface="Consolas" charset="0"/>
              </a:rPr>
              <a:t>, </a:t>
            </a:r>
            <a:r>
              <a:rPr lang="en-US" dirty="0" smtClean="0">
                <a:solidFill>
                  <a:srgbClr val="0000FF"/>
                </a:solidFill>
                <a:highlight>
                  <a:srgbClr val="FFFFFF"/>
                </a:highlight>
                <a:latin typeface="Consolas" charset="0"/>
              </a:rPr>
              <a:t>Converter=</a:t>
            </a:r>
            <a:r>
              <a:rPr lang="en-US" dirty="0" err="1" smtClean="0">
                <a:solidFill>
                  <a:srgbClr val="0000FF"/>
                </a:solidFill>
                <a:highlight>
                  <a:srgbClr val="FFFFFF"/>
                </a:highlight>
                <a:latin typeface="Consolas" charset="0"/>
              </a:rPr>
              <a:t>PasswordConverter</a:t>
            </a:r>
            <a:r>
              <a:rPr lang="en-US" dirty="0" smtClean="0">
                <a:solidFill>
                  <a:srgbClr val="0000FF"/>
                </a:solidFill>
                <a:highlight>
                  <a:srgbClr val="FFFFFF"/>
                </a:highlight>
                <a:latin typeface="Consolas" charset="0"/>
              </a:rPr>
              <a:t>, </a:t>
            </a:r>
            <a:r>
              <a:rPr lang="en-US" dirty="0" err="1">
                <a:solidFill>
                  <a:srgbClr val="0000FF"/>
                </a:solidFill>
                <a:highlight>
                  <a:srgbClr val="FFFFFF"/>
                </a:highlight>
                <a:latin typeface="Consolas" charset="0"/>
              </a:rPr>
              <a:t>ConverterParameter</a:t>
            </a:r>
            <a:r>
              <a:rPr lang="en-US" dirty="0">
                <a:solidFill>
                  <a:srgbClr val="0000FF"/>
                </a:solidFill>
                <a:highlight>
                  <a:srgbClr val="FFFFFF"/>
                </a:highlight>
                <a:latin typeface="Consolas" charset="0"/>
              </a:rPr>
              <a:t>=23, Path=</a:t>
            </a:r>
            <a:r>
              <a:rPr lang="en-US" dirty="0" err="1">
                <a:solidFill>
                  <a:srgbClr val="0000FF"/>
                </a:solidFill>
                <a:highlight>
                  <a:srgbClr val="FFFFFF"/>
                </a:highlight>
                <a:latin typeface="Consolas" charset="0"/>
              </a:rPr>
              <a:t>PathToBinding</a:t>
            </a:r>
            <a:r>
              <a:rPr lang="en-US" dirty="0">
                <a:solidFill>
                  <a:srgbClr val="0000FF"/>
                </a:solidFill>
                <a:highlight>
                  <a:srgbClr val="FFFFFF"/>
                </a:highlight>
                <a:latin typeface="Consolas" charset="0"/>
              </a:rPr>
              <a:t>, Source='</a:t>
            </a:r>
            <a:r>
              <a:rPr lang="en-US" dirty="0" err="1">
                <a:solidFill>
                  <a:srgbClr val="0000FF"/>
                </a:solidFill>
                <a:highlight>
                  <a:srgbClr val="FFFFFF"/>
                </a:highlight>
                <a:latin typeface="Consolas" charset="0"/>
              </a:rPr>
              <a:t>DifferentSource</a:t>
            </a:r>
            <a:r>
              <a:rPr lang="en-US" dirty="0">
                <a:solidFill>
                  <a:srgbClr val="0000FF"/>
                </a:solidFill>
                <a:highlight>
                  <a:srgbClr val="FFFFFF"/>
                </a:highlight>
                <a:latin typeface="Consolas" charset="0"/>
              </a:rPr>
              <a:t>', </a:t>
            </a:r>
            <a:r>
              <a:rPr lang="en-US" dirty="0" err="1">
                <a:solidFill>
                  <a:srgbClr val="0000FF"/>
                </a:solidFill>
                <a:highlight>
                  <a:srgbClr val="FFFFFF"/>
                </a:highlight>
                <a:latin typeface="Consolas" charset="0"/>
              </a:rPr>
              <a:t>StringFormat</a:t>
            </a:r>
            <a:r>
              <a:rPr lang="en-US" dirty="0">
                <a:solidFill>
                  <a:srgbClr val="0000FF"/>
                </a:solidFill>
                <a:highlight>
                  <a:srgbClr val="FFFFFF"/>
                </a:highlight>
                <a:latin typeface="Consolas" charset="0"/>
              </a:rPr>
              <a:t>='</a:t>
            </a:r>
            <a:r>
              <a:rPr lang="en-US" dirty="0" err="1">
                <a:solidFill>
                  <a:srgbClr val="0000FF"/>
                </a:solidFill>
                <a:highlight>
                  <a:srgbClr val="FFFFFF"/>
                </a:highlight>
                <a:latin typeface="Consolas" charset="0"/>
              </a:rPr>
              <a:t>formatstring</a:t>
            </a:r>
            <a:r>
              <a:rPr lang="en-US" dirty="0">
                <a:solidFill>
                  <a:srgbClr val="0000FF"/>
                </a:solidFill>
                <a:highlight>
                  <a:srgbClr val="FFFFFF"/>
                </a:highlight>
                <a:latin typeface="Consolas" charset="0"/>
              </a:rPr>
              <a:t>'}</a:t>
            </a:r>
            <a:r>
              <a:rPr lang="en-US" dirty="0">
                <a:solidFill>
                  <a:srgbClr val="000000"/>
                </a:solidFill>
                <a:highlight>
                  <a:srgbClr val="FFFFFF"/>
                </a:highlight>
                <a:latin typeface="Consolas" charset="0"/>
              </a:rPr>
              <a:t>"</a:t>
            </a:r>
            <a:r>
              <a:rPr lang="en-US" dirty="0">
                <a:solidFill>
                  <a:srgbClr val="0000FF"/>
                </a:solidFill>
                <a:highlight>
                  <a:srgbClr val="FFFFFF"/>
                </a:highlight>
                <a:latin typeface="Consolas" charset="0"/>
              </a:rPr>
              <a:t> </a:t>
            </a:r>
            <a:r>
              <a:rPr lang="en-US" dirty="0" err="1">
                <a:solidFill>
                  <a:srgbClr val="FF0000"/>
                </a:solidFill>
                <a:highlight>
                  <a:srgbClr val="FFFFFF"/>
                </a:highlight>
                <a:latin typeface="Consolas" charset="0"/>
              </a:rPr>
              <a:t>IsPassword</a:t>
            </a:r>
            <a:r>
              <a:rPr lang="en-US" dirty="0">
                <a:solidFill>
                  <a:srgbClr val="0000FF"/>
                </a:solidFill>
                <a:highlight>
                  <a:srgbClr val="FFFFFF"/>
                </a:highlight>
                <a:latin typeface="Consolas" charset="0"/>
              </a:rPr>
              <a:t>=</a:t>
            </a:r>
            <a:r>
              <a:rPr lang="en-US" dirty="0">
                <a:solidFill>
                  <a:srgbClr val="000000"/>
                </a:solidFill>
                <a:highlight>
                  <a:srgbClr val="FFFFFF"/>
                </a:highlight>
                <a:latin typeface="Consolas" charset="0"/>
              </a:rPr>
              <a:t>"</a:t>
            </a:r>
            <a:r>
              <a:rPr lang="en-US" dirty="0">
                <a:solidFill>
                  <a:srgbClr val="0000FF"/>
                </a:solidFill>
                <a:highlight>
                  <a:srgbClr val="FFFFFF"/>
                </a:highlight>
                <a:latin typeface="Consolas" charset="0"/>
              </a:rPr>
              <a:t>True</a:t>
            </a:r>
            <a:r>
              <a:rPr lang="en-US" dirty="0">
                <a:solidFill>
                  <a:srgbClr val="000000"/>
                </a:solidFill>
                <a:highlight>
                  <a:srgbClr val="FFFFFF"/>
                </a:highlight>
                <a:latin typeface="Consolas" charset="0"/>
              </a:rPr>
              <a:t>"</a:t>
            </a:r>
            <a:r>
              <a:rPr lang="en-US" dirty="0">
                <a:solidFill>
                  <a:srgbClr val="0000FF"/>
                </a:solidFill>
                <a:highlight>
                  <a:srgbClr val="FFFFFF"/>
                </a:highlight>
                <a:latin typeface="Consolas" charset="0"/>
              </a:rPr>
              <a:t> </a:t>
            </a:r>
            <a:r>
              <a:rPr lang="en-US" dirty="0" err="1">
                <a:solidFill>
                  <a:srgbClr val="FF0000"/>
                </a:solidFill>
                <a:highlight>
                  <a:srgbClr val="FFFFFF"/>
                </a:highlight>
                <a:latin typeface="Consolas" charset="0"/>
              </a:rPr>
              <a:t>Grid.Column</a:t>
            </a:r>
            <a:r>
              <a:rPr lang="en-US" dirty="0">
                <a:solidFill>
                  <a:srgbClr val="0000FF"/>
                </a:solidFill>
                <a:highlight>
                  <a:srgbClr val="FFFFFF"/>
                </a:highlight>
                <a:latin typeface="Consolas" charset="0"/>
              </a:rPr>
              <a:t>=</a:t>
            </a:r>
            <a:r>
              <a:rPr lang="en-US" dirty="0">
                <a:solidFill>
                  <a:srgbClr val="000000"/>
                </a:solidFill>
                <a:highlight>
                  <a:srgbClr val="FFFFFF"/>
                </a:highlight>
                <a:latin typeface="Consolas" charset="0"/>
              </a:rPr>
              <a:t>"</a:t>
            </a:r>
            <a:r>
              <a:rPr lang="en-US" dirty="0">
                <a:solidFill>
                  <a:srgbClr val="0000FF"/>
                </a:solidFill>
                <a:highlight>
                  <a:srgbClr val="FFFFFF"/>
                </a:highlight>
                <a:latin typeface="Consolas" charset="0"/>
              </a:rPr>
              <a:t>0</a:t>
            </a:r>
            <a:r>
              <a:rPr lang="en-US" dirty="0">
                <a:solidFill>
                  <a:srgbClr val="000000"/>
                </a:solidFill>
                <a:highlight>
                  <a:srgbClr val="FFFFFF"/>
                </a:highlight>
                <a:latin typeface="Consolas" charset="0"/>
              </a:rPr>
              <a:t>"</a:t>
            </a:r>
            <a:r>
              <a:rPr lang="en-US" dirty="0">
                <a:solidFill>
                  <a:srgbClr val="0000FF"/>
                </a:solidFill>
                <a:highlight>
                  <a:srgbClr val="FFFFFF"/>
                </a:highlight>
                <a:latin typeface="Consolas" charset="0"/>
              </a:rPr>
              <a:t> </a:t>
            </a:r>
            <a:r>
              <a:rPr lang="en-US" dirty="0" err="1">
                <a:solidFill>
                  <a:srgbClr val="FF0000"/>
                </a:solidFill>
                <a:highlight>
                  <a:srgbClr val="FFFFFF"/>
                </a:highlight>
                <a:latin typeface="Consolas" charset="0"/>
              </a:rPr>
              <a:t>Grid.Row</a:t>
            </a:r>
            <a:r>
              <a:rPr lang="en-US" dirty="0">
                <a:solidFill>
                  <a:srgbClr val="0000FF"/>
                </a:solidFill>
                <a:highlight>
                  <a:srgbClr val="FFFFFF"/>
                </a:highlight>
                <a:latin typeface="Consolas" charset="0"/>
              </a:rPr>
              <a:t>=</a:t>
            </a:r>
            <a:r>
              <a:rPr lang="en-US" dirty="0">
                <a:solidFill>
                  <a:srgbClr val="000000"/>
                </a:solidFill>
                <a:highlight>
                  <a:srgbClr val="FFFFFF"/>
                </a:highlight>
                <a:latin typeface="Consolas" charset="0"/>
              </a:rPr>
              <a:t>"</a:t>
            </a:r>
            <a:r>
              <a:rPr lang="en-US" dirty="0">
                <a:solidFill>
                  <a:srgbClr val="0000FF"/>
                </a:solidFill>
                <a:highlight>
                  <a:srgbClr val="FFFFFF"/>
                </a:highlight>
                <a:latin typeface="Consolas" charset="0"/>
              </a:rPr>
              <a:t>4</a:t>
            </a:r>
            <a:r>
              <a:rPr lang="en-US" dirty="0">
                <a:solidFill>
                  <a:srgbClr val="000000"/>
                </a:solidFill>
                <a:highlight>
                  <a:srgbClr val="FFFFFF"/>
                </a:highlight>
                <a:latin typeface="Consolas" charset="0"/>
              </a:rPr>
              <a:t>"</a:t>
            </a:r>
            <a:r>
              <a:rPr lang="en-US" dirty="0">
                <a:solidFill>
                  <a:srgbClr val="0000FF"/>
                </a:solidFill>
                <a:highlight>
                  <a:srgbClr val="FFFFFF"/>
                </a:highlight>
                <a:latin typeface="Consolas" charset="0"/>
              </a:rPr>
              <a:t> </a:t>
            </a:r>
            <a:r>
              <a:rPr lang="en-US" dirty="0" err="1">
                <a:solidFill>
                  <a:srgbClr val="FF0000"/>
                </a:solidFill>
                <a:highlight>
                  <a:srgbClr val="FFFFFF"/>
                </a:highlight>
                <a:latin typeface="Consolas" charset="0"/>
              </a:rPr>
              <a:t>HorizontalOptions</a:t>
            </a:r>
            <a:r>
              <a:rPr lang="en-US" dirty="0">
                <a:solidFill>
                  <a:srgbClr val="0000FF"/>
                </a:solidFill>
                <a:highlight>
                  <a:srgbClr val="FFFFFF"/>
                </a:highlight>
                <a:latin typeface="Consolas" charset="0"/>
              </a:rPr>
              <a:t>=</a:t>
            </a:r>
            <a:r>
              <a:rPr lang="en-US" dirty="0">
                <a:solidFill>
                  <a:srgbClr val="000000"/>
                </a:solidFill>
                <a:highlight>
                  <a:srgbClr val="FFFFFF"/>
                </a:highlight>
                <a:latin typeface="Consolas" charset="0"/>
              </a:rPr>
              <a:t>"</a:t>
            </a:r>
            <a:r>
              <a:rPr lang="en-US" dirty="0" err="1">
                <a:solidFill>
                  <a:srgbClr val="0000FF"/>
                </a:solidFill>
                <a:highlight>
                  <a:srgbClr val="FFFFFF"/>
                </a:highlight>
                <a:latin typeface="Consolas" charset="0"/>
              </a:rPr>
              <a:t>FillAndExpand</a:t>
            </a:r>
            <a:r>
              <a:rPr lang="en-US" dirty="0">
                <a:solidFill>
                  <a:srgbClr val="000000"/>
                </a:solidFill>
                <a:highlight>
                  <a:srgbClr val="FFFFFF"/>
                </a:highlight>
                <a:latin typeface="Consolas" charset="0"/>
              </a:rPr>
              <a:t>"</a:t>
            </a:r>
            <a:r>
              <a:rPr lang="en-US" dirty="0">
                <a:solidFill>
                  <a:srgbClr val="0000FF"/>
                </a:solidFill>
                <a:highlight>
                  <a:srgbClr val="FFFFFF"/>
                </a:highlight>
                <a:latin typeface="Consolas" charset="0"/>
              </a:rPr>
              <a:t> /&gt;</a:t>
            </a:r>
            <a:endParaRPr lang="en-US" dirty="0"/>
          </a:p>
        </p:txBody>
      </p:sp>
    </p:spTree>
    <p:extLst>
      <p:ext uri="{BB962C8B-B14F-4D97-AF65-F5344CB8AC3E}">
        <p14:creationId xmlns:p14="http://schemas.microsoft.com/office/powerpoint/2010/main" val="8015686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normAutofit/>
          </a:bodyPr>
          <a:lstStyle/>
          <a:p>
            <a:r>
              <a:rPr lang="en-US" sz="4000" dirty="0"/>
              <a:t>Creating a Value Converter</a:t>
            </a:r>
          </a:p>
        </p:txBody>
      </p:sp>
      <p:sp>
        <p:nvSpPr>
          <p:cNvPr id="3" name="TextBox 2"/>
          <p:cNvSpPr txBox="1"/>
          <p:nvPr/>
        </p:nvSpPr>
        <p:spPr>
          <a:xfrm>
            <a:off x="457200" y="1044180"/>
            <a:ext cx="8229600" cy="3416320"/>
          </a:xfrm>
          <a:prstGeom prst="rect">
            <a:avLst/>
          </a:prstGeom>
          <a:noFill/>
        </p:spPr>
        <p:txBody>
          <a:bodyPr wrap="square" rtlCol="0">
            <a:spAutoFit/>
          </a:bodyPr>
          <a:lstStyle/>
          <a:p>
            <a:r>
              <a:rPr lang="en-US" sz="1200" dirty="0" smtClean="0">
                <a:solidFill>
                  <a:srgbClr val="0000FF"/>
                </a:solidFill>
                <a:highlight>
                  <a:srgbClr val="FFFFFF"/>
                </a:highlight>
                <a:latin typeface="Consolas" charset="0"/>
              </a:rPr>
              <a:t>public</a:t>
            </a:r>
            <a:r>
              <a:rPr lang="en-US" sz="1200" dirty="0" smtClean="0">
                <a:solidFill>
                  <a:srgbClr val="000000"/>
                </a:solidFill>
                <a:highlight>
                  <a:srgbClr val="FFFFFF"/>
                </a:highlight>
                <a:latin typeface="Consolas" charset="0"/>
              </a:rPr>
              <a:t> </a:t>
            </a:r>
            <a:r>
              <a:rPr lang="en-US" sz="1200" dirty="0">
                <a:solidFill>
                  <a:srgbClr val="0000FF"/>
                </a:solidFill>
                <a:highlight>
                  <a:srgbClr val="FFFFFF"/>
                </a:highlight>
                <a:latin typeface="Consolas" charset="0"/>
              </a:rPr>
              <a:t>class</a:t>
            </a:r>
            <a:r>
              <a:rPr lang="en-US" sz="1200" dirty="0">
                <a:solidFill>
                  <a:srgbClr val="000000"/>
                </a:solidFill>
                <a:highlight>
                  <a:srgbClr val="FFFFFF"/>
                </a:highlight>
                <a:latin typeface="Consolas" charset="0"/>
              </a:rPr>
              <a:t> </a:t>
            </a:r>
            <a:r>
              <a:rPr lang="en-US" sz="1200" dirty="0" err="1">
                <a:solidFill>
                  <a:srgbClr val="2B91AF"/>
                </a:solidFill>
                <a:highlight>
                  <a:srgbClr val="FFFFFF"/>
                </a:highlight>
                <a:latin typeface="Consolas" charset="0"/>
              </a:rPr>
              <a:t>DateConverter</a:t>
            </a:r>
            <a:r>
              <a:rPr lang="en-US" sz="1200" dirty="0">
                <a:solidFill>
                  <a:srgbClr val="000000"/>
                </a:solidFill>
                <a:highlight>
                  <a:srgbClr val="FFFFFF"/>
                </a:highlight>
                <a:latin typeface="Consolas" charset="0"/>
              </a:rPr>
              <a:t> : </a:t>
            </a:r>
            <a:r>
              <a:rPr lang="en-US" sz="1200" dirty="0" err="1">
                <a:solidFill>
                  <a:srgbClr val="2B91AF"/>
                </a:solidFill>
                <a:highlight>
                  <a:srgbClr val="FFFFFF"/>
                </a:highlight>
                <a:latin typeface="Consolas" charset="0"/>
              </a:rPr>
              <a:t>IValueConverter</a:t>
            </a:r>
            <a:endParaRPr lang="en-US" sz="1200" dirty="0">
              <a:solidFill>
                <a:srgbClr val="000000"/>
              </a:solidFill>
              <a:highlight>
                <a:srgbClr val="FFFFFF"/>
              </a:highlight>
              <a:latin typeface="Consolas" charset="0"/>
            </a:endParaRPr>
          </a:p>
          <a:p>
            <a:r>
              <a:rPr lang="de-DE" sz="1200" dirty="0" smtClean="0">
                <a:solidFill>
                  <a:srgbClr val="000000"/>
                </a:solidFill>
                <a:highlight>
                  <a:srgbClr val="FFFFFF"/>
                </a:highlight>
                <a:latin typeface="Consolas" charset="0"/>
              </a:rPr>
              <a:t>{</a:t>
            </a:r>
            <a:endParaRPr lang="de-DE" sz="1200" dirty="0">
              <a:solidFill>
                <a:srgbClr val="000000"/>
              </a:solidFill>
              <a:highlight>
                <a:srgbClr val="FFFFFF"/>
              </a:highlight>
              <a:latin typeface="Consolas" charset="0"/>
            </a:endParaRPr>
          </a:p>
          <a:p>
            <a:r>
              <a:rPr lang="de-DE" sz="1200" dirty="0" smtClean="0">
                <a:solidFill>
                  <a:srgbClr val="000000"/>
                </a:solidFill>
                <a:highlight>
                  <a:srgbClr val="FFFFFF"/>
                </a:highlight>
                <a:latin typeface="Consolas" charset="0"/>
              </a:rPr>
              <a:t>    </a:t>
            </a:r>
            <a:r>
              <a:rPr lang="de-DE" sz="1200" dirty="0" err="1">
                <a:solidFill>
                  <a:srgbClr val="0000FF"/>
                </a:solidFill>
                <a:highlight>
                  <a:srgbClr val="FFFFFF"/>
                </a:highlight>
                <a:latin typeface="Consolas" charset="0"/>
              </a:rPr>
              <a:t>public</a:t>
            </a:r>
            <a:r>
              <a:rPr lang="de-DE" sz="1200" dirty="0">
                <a:solidFill>
                  <a:srgbClr val="000000"/>
                </a:solidFill>
                <a:highlight>
                  <a:srgbClr val="FFFFFF"/>
                </a:highlight>
                <a:latin typeface="Consolas" charset="0"/>
              </a:rPr>
              <a:t> </a:t>
            </a:r>
            <a:r>
              <a:rPr lang="de-DE" sz="1200" dirty="0" err="1">
                <a:solidFill>
                  <a:srgbClr val="0000FF"/>
                </a:solidFill>
                <a:highlight>
                  <a:srgbClr val="FFFFFF"/>
                </a:highlight>
                <a:latin typeface="Consolas" charset="0"/>
              </a:rPr>
              <a:t>object</a:t>
            </a:r>
            <a:r>
              <a:rPr lang="de-DE" sz="1200" dirty="0">
                <a:solidFill>
                  <a:srgbClr val="000000"/>
                </a:solidFill>
                <a:highlight>
                  <a:srgbClr val="FFFFFF"/>
                </a:highlight>
                <a:latin typeface="Consolas" charset="0"/>
              </a:rPr>
              <a:t> </a:t>
            </a:r>
            <a:r>
              <a:rPr lang="de-DE" sz="1200" dirty="0" err="1">
                <a:solidFill>
                  <a:srgbClr val="000000"/>
                </a:solidFill>
                <a:highlight>
                  <a:srgbClr val="FFFFFF"/>
                </a:highlight>
                <a:latin typeface="Consolas" charset="0"/>
              </a:rPr>
              <a:t>Convert</a:t>
            </a:r>
            <a:r>
              <a:rPr lang="de-DE" sz="1200" dirty="0">
                <a:solidFill>
                  <a:srgbClr val="000000"/>
                </a:solidFill>
                <a:highlight>
                  <a:srgbClr val="FFFFFF"/>
                </a:highlight>
                <a:latin typeface="Consolas" charset="0"/>
              </a:rPr>
              <a:t>(</a:t>
            </a:r>
            <a:r>
              <a:rPr lang="de-DE" sz="1200" dirty="0" err="1">
                <a:solidFill>
                  <a:srgbClr val="0000FF"/>
                </a:solidFill>
                <a:highlight>
                  <a:srgbClr val="FFFFFF"/>
                </a:highlight>
                <a:latin typeface="Consolas" charset="0"/>
              </a:rPr>
              <a:t>object</a:t>
            </a:r>
            <a:r>
              <a:rPr lang="de-DE" sz="1200" dirty="0">
                <a:solidFill>
                  <a:srgbClr val="000000"/>
                </a:solidFill>
                <a:highlight>
                  <a:srgbClr val="FFFFFF"/>
                </a:highlight>
                <a:latin typeface="Consolas" charset="0"/>
              </a:rPr>
              <a:t> </a:t>
            </a:r>
            <a:r>
              <a:rPr lang="de-DE" sz="1200" dirty="0" err="1">
                <a:solidFill>
                  <a:srgbClr val="000000"/>
                </a:solidFill>
                <a:highlight>
                  <a:srgbClr val="FFFFFF"/>
                </a:highlight>
                <a:latin typeface="Consolas" charset="0"/>
              </a:rPr>
              <a:t>value</a:t>
            </a:r>
            <a:r>
              <a:rPr lang="de-DE" sz="1200" dirty="0">
                <a:solidFill>
                  <a:srgbClr val="000000"/>
                </a:solidFill>
                <a:highlight>
                  <a:srgbClr val="FFFFFF"/>
                </a:highlight>
                <a:latin typeface="Consolas" charset="0"/>
              </a:rPr>
              <a:t>, </a:t>
            </a:r>
            <a:r>
              <a:rPr lang="de-DE" sz="1200" dirty="0">
                <a:solidFill>
                  <a:srgbClr val="2B91AF"/>
                </a:solidFill>
                <a:highlight>
                  <a:srgbClr val="FFFFFF"/>
                </a:highlight>
                <a:latin typeface="Consolas" charset="0"/>
              </a:rPr>
              <a:t>Type</a:t>
            </a:r>
            <a:r>
              <a:rPr lang="de-DE" sz="1200" dirty="0">
                <a:solidFill>
                  <a:srgbClr val="000000"/>
                </a:solidFill>
                <a:highlight>
                  <a:srgbClr val="FFFFFF"/>
                </a:highlight>
                <a:latin typeface="Consolas" charset="0"/>
              </a:rPr>
              <a:t> </a:t>
            </a:r>
            <a:r>
              <a:rPr lang="de-DE" sz="1200" dirty="0" err="1">
                <a:solidFill>
                  <a:srgbClr val="000000"/>
                </a:solidFill>
                <a:highlight>
                  <a:srgbClr val="FFFFFF"/>
                </a:highlight>
                <a:latin typeface="Consolas" charset="0"/>
              </a:rPr>
              <a:t>targetType</a:t>
            </a:r>
            <a:r>
              <a:rPr lang="de-DE" sz="1200" dirty="0">
                <a:solidFill>
                  <a:srgbClr val="000000"/>
                </a:solidFill>
                <a:highlight>
                  <a:srgbClr val="FFFFFF"/>
                </a:highlight>
                <a:latin typeface="Consolas" charset="0"/>
              </a:rPr>
              <a:t>, </a:t>
            </a:r>
            <a:r>
              <a:rPr lang="de-DE" sz="1200" dirty="0" err="1">
                <a:solidFill>
                  <a:srgbClr val="0000FF"/>
                </a:solidFill>
                <a:highlight>
                  <a:srgbClr val="FFFFFF"/>
                </a:highlight>
                <a:latin typeface="Consolas" charset="0"/>
              </a:rPr>
              <a:t>object</a:t>
            </a:r>
            <a:r>
              <a:rPr lang="de-DE" sz="1200" dirty="0">
                <a:solidFill>
                  <a:srgbClr val="000000"/>
                </a:solidFill>
                <a:highlight>
                  <a:srgbClr val="FFFFFF"/>
                </a:highlight>
                <a:latin typeface="Consolas" charset="0"/>
              </a:rPr>
              <a:t> </a:t>
            </a:r>
            <a:r>
              <a:rPr lang="de-DE" sz="1200" dirty="0" err="1">
                <a:solidFill>
                  <a:srgbClr val="000000"/>
                </a:solidFill>
                <a:highlight>
                  <a:srgbClr val="FFFFFF"/>
                </a:highlight>
                <a:latin typeface="Consolas" charset="0"/>
              </a:rPr>
              <a:t>parameter</a:t>
            </a:r>
            <a:r>
              <a:rPr lang="de-DE" sz="1200" dirty="0">
                <a:solidFill>
                  <a:srgbClr val="000000"/>
                </a:solidFill>
                <a:highlight>
                  <a:srgbClr val="FFFFFF"/>
                </a:highlight>
                <a:latin typeface="Consolas" charset="0"/>
              </a:rPr>
              <a:t>, </a:t>
            </a:r>
            <a:r>
              <a:rPr lang="de-DE" sz="1200" dirty="0" err="1">
                <a:solidFill>
                  <a:srgbClr val="2B91AF"/>
                </a:solidFill>
                <a:highlight>
                  <a:srgbClr val="FFFFFF"/>
                </a:highlight>
                <a:latin typeface="Consolas" charset="0"/>
              </a:rPr>
              <a:t>CultureInfo</a:t>
            </a:r>
            <a:r>
              <a:rPr lang="de-DE" sz="1200" dirty="0">
                <a:solidFill>
                  <a:srgbClr val="000000"/>
                </a:solidFill>
                <a:highlight>
                  <a:srgbClr val="FFFFFF"/>
                </a:highlight>
                <a:latin typeface="Consolas" charset="0"/>
              </a:rPr>
              <a:t> </a:t>
            </a:r>
            <a:r>
              <a:rPr lang="de-DE" sz="1200" dirty="0" err="1">
                <a:solidFill>
                  <a:srgbClr val="000000"/>
                </a:solidFill>
                <a:highlight>
                  <a:srgbClr val="FFFFFF"/>
                </a:highlight>
                <a:latin typeface="Consolas" charset="0"/>
              </a:rPr>
              <a:t>culture</a:t>
            </a:r>
            <a:r>
              <a:rPr lang="de-DE" sz="1200" dirty="0">
                <a:solidFill>
                  <a:srgbClr val="000000"/>
                </a:solidFill>
                <a:highlight>
                  <a:srgbClr val="FFFFFF"/>
                </a:highlight>
                <a:latin typeface="Consolas" charset="0"/>
              </a:rPr>
              <a:t>)</a:t>
            </a:r>
          </a:p>
          <a:p>
            <a:r>
              <a:rPr lang="de-DE" sz="1200" dirty="0" smtClean="0">
                <a:solidFill>
                  <a:srgbClr val="000000"/>
                </a:solidFill>
                <a:highlight>
                  <a:srgbClr val="FFFFFF"/>
                </a:highlight>
                <a:latin typeface="Consolas" charset="0"/>
              </a:rPr>
              <a:t>    </a:t>
            </a:r>
            <a:r>
              <a:rPr lang="de-DE" sz="1200" dirty="0">
                <a:solidFill>
                  <a:srgbClr val="000000"/>
                </a:solidFill>
                <a:highlight>
                  <a:srgbClr val="FFFFFF"/>
                </a:highlight>
                <a:latin typeface="Consolas" charset="0"/>
              </a:rPr>
              <a:t>{</a:t>
            </a:r>
          </a:p>
          <a:p>
            <a:r>
              <a:rPr lang="de-DE" sz="1200" dirty="0" smtClean="0">
                <a:solidFill>
                  <a:srgbClr val="000000"/>
                </a:solidFill>
                <a:highlight>
                  <a:srgbClr val="FFFFFF"/>
                </a:highlight>
                <a:latin typeface="Consolas" charset="0"/>
              </a:rPr>
              <a:t>        </a:t>
            </a:r>
            <a:r>
              <a:rPr lang="de-DE" sz="1200" dirty="0" err="1">
                <a:solidFill>
                  <a:srgbClr val="0000FF"/>
                </a:solidFill>
                <a:highlight>
                  <a:srgbClr val="FFFFFF"/>
                </a:highlight>
                <a:latin typeface="Consolas" charset="0"/>
              </a:rPr>
              <a:t>var</a:t>
            </a:r>
            <a:r>
              <a:rPr lang="de-DE" sz="1200" dirty="0">
                <a:solidFill>
                  <a:srgbClr val="000000"/>
                </a:solidFill>
                <a:highlight>
                  <a:srgbClr val="FFFFFF"/>
                </a:highlight>
                <a:latin typeface="Consolas" charset="0"/>
              </a:rPr>
              <a:t> </a:t>
            </a:r>
            <a:r>
              <a:rPr lang="de-DE" sz="1200" dirty="0" err="1">
                <a:solidFill>
                  <a:srgbClr val="000000"/>
                </a:solidFill>
                <a:highlight>
                  <a:srgbClr val="FFFFFF"/>
                </a:highlight>
                <a:latin typeface="Consolas" charset="0"/>
              </a:rPr>
              <a:t>inputValue</a:t>
            </a:r>
            <a:r>
              <a:rPr lang="de-DE" sz="1200" dirty="0">
                <a:solidFill>
                  <a:srgbClr val="000000"/>
                </a:solidFill>
                <a:highlight>
                  <a:srgbClr val="FFFFFF"/>
                </a:highlight>
                <a:latin typeface="Consolas" charset="0"/>
              </a:rPr>
              <a:t> = </a:t>
            </a:r>
            <a:r>
              <a:rPr lang="de-DE" sz="1200" dirty="0" err="1">
                <a:solidFill>
                  <a:srgbClr val="000000"/>
                </a:solidFill>
                <a:highlight>
                  <a:srgbClr val="FFFFFF"/>
                </a:highlight>
                <a:latin typeface="Consolas" charset="0"/>
              </a:rPr>
              <a:t>value</a:t>
            </a:r>
            <a:r>
              <a:rPr lang="de-DE" sz="1200" dirty="0">
                <a:solidFill>
                  <a:srgbClr val="000000"/>
                </a:solidFill>
                <a:highlight>
                  <a:srgbClr val="FFFFFF"/>
                </a:highlight>
                <a:latin typeface="Consolas" charset="0"/>
              </a:rPr>
              <a:t> </a:t>
            </a:r>
            <a:r>
              <a:rPr lang="de-DE" sz="1200" dirty="0" err="1">
                <a:solidFill>
                  <a:srgbClr val="0000FF"/>
                </a:solidFill>
                <a:highlight>
                  <a:srgbClr val="FFFFFF"/>
                </a:highlight>
                <a:latin typeface="Consolas" charset="0"/>
              </a:rPr>
              <a:t>as</a:t>
            </a:r>
            <a:r>
              <a:rPr lang="de-DE" sz="1200" dirty="0">
                <a:solidFill>
                  <a:srgbClr val="000000"/>
                </a:solidFill>
                <a:highlight>
                  <a:srgbClr val="FFFFFF"/>
                </a:highlight>
                <a:latin typeface="Consolas" charset="0"/>
              </a:rPr>
              <a:t> </a:t>
            </a:r>
            <a:r>
              <a:rPr lang="de-DE" sz="1200" dirty="0" err="1">
                <a:solidFill>
                  <a:srgbClr val="2B91AF"/>
                </a:solidFill>
                <a:highlight>
                  <a:srgbClr val="FFFFFF"/>
                </a:highlight>
                <a:latin typeface="Consolas" charset="0"/>
              </a:rPr>
              <a:t>DateTime</a:t>
            </a:r>
            <a:r>
              <a:rPr lang="de-DE" sz="1200" dirty="0">
                <a:solidFill>
                  <a:srgbClr val="000000"/>
                </a:solidFill>
                <a:highlight>
                  <a:srgbClr val="FFFFFF"/>
                </a:highlight>
                <a:latin typeface="Consolas" charset="0"/>
              </a:rPr>
              <a:t>?;</a:t>
            </a:r>
          </a:p>
          <a:p>
            <a:r>
              <a:rPr lang="de-DE" sz="1200" dirty="0" smtClean="0">
                <a:solidFill>
                  <a:srgbClr val="000000"/>
                </a:solidFill>
                <a:highlight>
                  <a:srgbClr val="FFFFFF"/>
                </a:highlight>
                <a:latin typeface="Consolas" charset="0"/>
              </a:rPr>
              <a:t>        </a:t>
            </a:r>
            <a:r>
              <a:rPr lang="de-DE" sz="1200" dirty="0" err="1">
                <a:solidFill>
                  <a:srgbClr val="0000FF"/>
                </a:solidFill>
                <a:highlight>
                  <a:srgbClr val="FFFFFF"/>
                </a:highlight>
                <a:latin typeface="Consolas" charset="0"/>
              </a:rPr>
              <a:t>if</a:t>
            </a:r>
            <a:r>
              <a:rPr lang="de-DE" sz="1200" dirty="0">
                <a:solidFill>
                  <a:srgbClr val="000000"/>
                </a:solidFill>
                <a:highlight>
                  <a:srgbClr val="FFFFFF"/>
                </a:highlight>
                <a:latin typeface="Consolas" charset="0"/>
              </a:rPr>
              <a:t> (</a:t>
            </a:r>
            <a:r>
              <a:rPr lang="de-DE" sz="1200" dirty="0" err="1">
                <a:solidFill>
                  <a:srgbClr val="000000"/>
                </a:solidFill>
                <a:highlight>
                  <a:srgbClr val="FFFFFF"/>
                </a:highlight>
                <a:latin typeface="Consolas" charset="0"/>
              </a:rPr>
              <a:t>inputValue.HasValue</a:t>
            </a:r>
            <a:r>
              <a:rPr lang="de-DE" sz="1200" dirty="0">
                <a:solidFill>
                  <a:srgbClr val="000000"/>
                </a:solidFill>
                <a:highlight>
                  <a:srgbClr val="FFFFFF"/>
                </a:highlight>
                <a:latin typeface="Consolas" charset="0"/>
              </a:rPr>
              <a:t>)</a:t>
            </a:r>
          </a:p>
          <a:p>
            <a:r>
              <a:rPr lang="de-DE" sz="1200" dirty="0" smtClean="0">
                <a:solidFill>
                  <a:srgbClr val="000000"/>
                </a:solidFill>
                <a:highlight>
                  <a:srgbClr val="FFFFFF"/>
                </a:highlight>
                <a:latin typeface="Consolas" charset="0"/>
              </a:rPr>
              <a:t>        </a:t>
            </a:r>
            <a:r>
              <a:rPr lang="de-DE" sz="1200" dirty="0">
                <a:solidFill>
                  <a:srgbClr val="000000"/>
                </a:solidFill>
                <a:highlight>
                  <a:srgbClr val="FFFFFF"/>
                </a:highlight>
                <a:latin typeface="Consolas" charset="0"/>
              </a:rPr>
              <a:t>{</a:t>
            </a:r>
          </a:p>
          <a:p>
            <a:r>
              <a:rPr lang="de-DE" sz="1200" dirty="0">
                <a:solidFill>
                  <a:srgbClr val="000000"/>
                </a:solidFill>
                <a:highlight>
                  <a:srgbClr val="FFFFFF"/>
                </a:highlight>
                <a:latin typeface="Consolas" charset="0"/>
              </a:rPr>
              <a:t> </a:t>
            </a:r>
            <a:r>
              <a:rPr lang="de-DE" sz="1200" dirty="0" smtClean="0">
                <a:solidFill>
                  <a:srgbClr val="000000"/>
                </a:solidFill>
                <a:highlight>
                  <a:srgbClr val="FFFFFF"/>
                </a:highlight>
                <a:latin typeface="Consolas" charset="0"/>
              </a:rPr>
              <a:t>           </a:t>
            </a:r>
            <a:r>
              <a:rPr lang="de-DE" sz="1200" dirty="0" err="1">
                <a:solidFill>
                  <a:srgbClr val="0000FF"/>
                </a:solidFill>
                <a:highlight>
                  <a:srgbClr val="FFFFFF"/>
                </a:highlight>
                <a:latin typeface="Consolas" charset="0"/>
              </a:rPr>
              <a:t>return</a:t>
            </a:r>
            <a:r>
              <a:rPr lang="de-DE" sz="1200" dirty="0">
                <a:solidFill>
                  <a:srgbClr val="000000"/>
                </a:solidFill>
                <a:highlight>
                  <a:srgbClr val="FFFFFF"/>
                </a:highlight>
                <a:latin typeface="Consolas" charset="0"/>
              </a:rPr>
              <a:t> </a:t>
            </a:r>
            <a:r>
              <a:rPr lang="de-DE" sz="1200" dirty="0" err="1">
                <a:solidFill>
                  <a:srgbClr val="000000"/>
                </a:solidFill>
                <a:highlight>
                  <a:srgbClr val="FFFFFF"/>
                </a:highlight>
                <a:latin typeface="Consolas" charset="0"/>
              </a:rPr>
              <a:t>inputValue.Value.ToShortDateString</a:t>
            </a:r>
            <a:r>
              <a:rPr lang="de-DE" sz="1200" dirty="0">
                <a:solidFill>
                  <a:srgbClr val="000000"/>
                </a:solidFill>
                <a:highlight>
                  <a:srgbClr val="FFFFFF"/>
                </a:highlight>
                <a:latin typeface="Consolas" charset="0"/>
              </a:rPr>
              <a:t>();</a:t>
            </a:r>
          </a:p>
          <a:p>
            <a:r>
              <a:rPr lang="de-DE" sz="1200" dirty="0">
                <a:solidFill>
                  <a:srgbClr val="000000"/>
                </a:solidFill>
                <a:highlight>
                  <a:srgbClr val="FFFFFF"/>
                </a:highlight>
                <a:latin typeface="Consolas" charset="0"/>
              </a:rPr>
              <a:t> </a:t>
            </a:r>
            <a:r>
              <a:rPr lang="de-DE" sz="1200" dirty="0" smtClean="0">
                <a:solidFill>
                  <a:srgbClr val="000000"/>
                </a:solidFill>
                <a:highlight>
                  <a:srgbClr val="FFFFFF"/>
                </a:highlight>
                <a:latin typeface="Consolas" charset="0"/>
              </a:rPr>
              <a:t>       </a:t>
            </a:r>
            <a:r>
              <a:rPr lang="de-DE" sz="1200" dirty="0">
                <a:solidFill>
                  <a:srgbClr val="000000"/>
                </a:solidFill>
                <a:highlight>
                  <a:srgbClr val="FFFFFF"/>
                </a:highlight>
                <a:latin typeface="Consolas" charset="0"/>
              </a:rPr>
              <a:t>}</a:t>
            </a:r>
          </a:p>
          <a:p>
            <a:r>
              <a:rPr lang="en-US" sz="1200" dirty="0">
                <a:solidFill>
                  <a:srgbClr val="000000"/>
                </a:solidFill>
                <a:highlight>
                  <a:srgbClr val="FFFFFF"/>
                </a:highlight>
                <a:latin typeface="Consolas" charset="0"/>
              </a:rPr>
              <a:t> </a:t>
            </a:r>
            <a:r>
              <a:rPr lang="en-US" sz="1200" dirty="0" smtClean="0">
                <a:solidFill>
                  <a:srgbClr val="000000"/>
                </a:solidFill>
                <a:highlight>
                  <a:srgbClr val="FFFFFF"/>
                </a:highlight>
                <a:latin typeface="Consolas" charset="0"/>
              </a:rPr>
              <a:t>       </a:t>
            </a:r>
            <a:r>
              <a:rPr lang="en-US" sz="1200" dirty="0">
                <a:solidFill>
                  <a:srgbClr val="0000FF"/>
                </a:solidFill>
                <a:highlight>
                  <a:srgbClr val="FFFFFF"/>
                </a:highlight>
                <a:latin typeface="Consolas" charset="0"/>
              </a:rPr>
              <a:t>return</a:t>
            </a:r>
            <a:r>
              <a:rPr lang="en-US" sz="1200" dirty="0">
                <a:solidFill>
                  <a:srgbClr val="000000"/>
                </a:solidFill>
                <a:highlight>
                  <a:srgbClr val="FFFFFF"/>
                </a:highlight>
                <a:latin typeface="Consolas" charset="0"/>
              </a:rPr>
              <a:t> value;</a:t>
            </a:r>
          </a:p>
          <a:p>
            <a:r>
              <a:rPr lang="de-DE" sz="1200" dirty="0">
                <a:solidFill>
                  <a:srgbClr val="000000"/>
                </a:solidFill>
                <a:highlight>
                  <a:srgbClr val="FFFFFF"/>
                </a:highlight>
                <a:latin typeface="Consolas" charset="0"/>
              </a:rPr>
              <a:t> </a:t>
            </a:r>
            <a:r>
              <a:rPr lang="de-DE" sz="1200" dirty="0" smtClean="0">
                <a:solidFill>
                  <a:srgbClr val="000000"/>
                </a:solidFill>
                <a:highlight>
                  <a:srgbClr val="FFFFFF"/>
                </a:highlight>
                <a:latin typeface="Consolas" charset="0"/>
              </a:rPr>
              <a:t>   </a:t>
            </a:r>
            <a:r>
              <a:rPr lang="de-DE" sz="1200" dirty="0">
                <a:solidFill>
                  <a:srgbClr val="000000"/>
                </a:solidFill>
                <a:highlight>
                  <a:srgbClr val="FFFFFF"/>
                </a:highlight>
                <a:latin typeface="Consolas" charset="0"/>
              </a:rPr>
              <a:t>}</a:t>
            </a:r>
          </a:p>
          <a:p>
            <a:endParaRPr lang="de-DE" sz="1200" dirty="0">
              <a:solidFill>
                <a:srgbClr val="000000"/>
              </a:solidFill>
              <a:highlight>
                <a:srgbClr val="FFFFFF"/>
              </a:highlight>
              <a:latin typeface="Consolas" charset="0"/>
            </a:endParaRPr>
          </a:p>
          <a:p>
            <a:r>
              <a:rPr lang="de-DE" sz="1200" dirty="0" smtClean="0">
                <a:solidFill>
                  <a:srgbClr val="000000"/>
                </a:solidFill>
                <a:highlight>
                  <a:srgbClr val="FFFFFF"/>
                </a:highlight>
                <a:latin typeface="Consolas" charset="0"/>
              </a:rPr>
              <a:t>    </a:t>
            </a:r>
            <a:r>
              <a:rPr lang="de-DE" sz="1200" dirty="0" err="1">
                <a:solidFill>
                  <a:srgbClr val="0000FF"/>
                </a:solidFill>
                <a:highlight>
                  <a:srgbClr val="FFFFFF"/>
                </a:highlight>
                <a:latin typeface="Consolas" charset="0"/>
              </a:rPr>
              <a:t>public</a:t>
            </a:r>
            <a:r>
              <a:rPr lang="de-DE" sz="1200" dirty="0">
                <a:solidFill>
                  <a:srgbClr val="000000"/>
                </a:solidFill>
                <a:highlight>
                  <a:srgbClr val="FFFFFF"/>
                </a:highlight>
                <a:latin typeface="Consolas" charset="0"/>
              </a:rPr>
              <a:t> </a:t>
            </a:r>
            <a:r>
              <a:rPr lang="de-DE" sz="1200" dirty="0" err="1">
                <a:solidFill>
                  <a:srgbClr val="0000FF"/>
                </a:solidFill>
                <a:highlight>
                  <a:srgbClr val="FFFFFF"/>
                </a:highlight>
                <a:latin typeface="Consolas" charset="0"/>
              </a:rPr>
              <a:t>object</a:t>
            </a:r>
            <a:r>
              <a:rPr lang="de-DE" sz="1200" dirty="0">
                <a:solidFill>
                  <a:srgbClr val="000000"/>
                </a:solidFill>
                <a:highlight>
                  <a:srgbClr val="FFFFFF"/>
                </a:highlight>
                <a:latin typeface="Consolas" charset="0"/>
              </a:rPr>
              <a:t> </a:t>
            </a:r>
            <a:r>
              <a:rPr lang="de-DE" sz="1200" dirty="0" err="1">
                <a:solidFill>
                  <a:srgbClr val="000000"/>
                </a:solidFill>
                <a:highlight>
                  <a:srgbClr val="FFFFFF"/>
                </a:highlight>
                <a:latin typeface="Consolas" charset="0"/>
              </a:rPr>
              <a:t>ConvertBack</a:t>
            </a:r>
            <a:r>
              <a:rPr lang="de-DE" sz="1200" dirty="0">
                <a:solidFill>
                  <a:srgbClr val="000000"/>
                </a:solidFill>
                <a:highlight>
                  <a:srgbClr val="FFFFFF"/>
                </a:highlight>
                <a:latin typeface="Consolas" charset="0"/>
              </a:rPr>
              <a:t>(</a:t>
            </a:r>
            <a:r>
              <a:rPr lang="de-DE" sz="1200" dirty="0" err="1">
                <a:solidFill>
                  <a:srgbClr val="0000FF"/>
                </a:solidFill>
                <a:highlight>
                  <a:srgbClr val="FFFFFF"/>
                </a:highlight>
                <a:latin typeface="Consolas" charset="0"/>
              </a:rPr>
              <a:t>object</a:t>
            </a:r>
            <a:r>
              <a:rPr lang="de-DE" sz="1200" dirty="0">
                <a:solidFill>
                  <a:srgbClr val="000000"/>
                </a:solidFill>
                <a:highlight>
                  <a:srgbClr val="FFFFFF"/>
                </a:highlight>
                <a:latin typeface="Consolas" charset="0"/>
              </a:rPr>
              <a:t> </a:t>
            </a:r>
            <a:r>
              <a:rPr lang="de-DE" sz="1200" dirty="0" err="1">
                <a:solidFill>
                  <a:srgbClr val="000000"/>
                </a:solidFill>
                <a:highlight>
                  <a:srgbClr val="FFFFFF"/>
                </a:highlight>
                <a:latin typeface="Consolas" charset="0"/>
              </a:rPr>
              <a:t>value</a:t>
            </a:r>
            <a:r>
              <a:rPr lang="de-DE" sz="1200" dirty="0">
                <a:solidFill>
                  <a:srgbClr val="000000"/>
                </a:solidFill>
                <a:highlight>
                  <a:srgbClr val="FFFFFF"/>
                </a:highlight>
                <a:latin typeface="Consolas" charset="0"/>
              </a:rPr>
              <a:t>, </a:t>
            </a:r>
            <a:r>
              <a:rPr lang="de-DE" sz="1200" dirty="0">
                <a:solidFill>
                  <a:srgbClr val="2B91AF"/>
                </a:solidFill>
                <a:highlight>
                  <a:srgbClr val="FFFFFF"/>
                </a:highlight>
                <a:latin typeface="Consolas" charset="0"/>
              </a:rPr>
              <a:t>Type</a:t>
            </a:r>
            <a:r>
              <a:rPr lang="de-DE" sz="1200" dirty="0">
                <a:solidFill>
                  <a:srgbClr val="000000"/>
                </a:solidFill>
                <a:highlight>
                  <a:srgbClr val="FFFFFF"/>
                </a:highlight>
                <a:latin typeface="Consolas" charset="0"/>
              </a:rPr>
              <a:t> </a:t>
            </a:r>
            <a:r>
              <a:rPr lang="de-DE" sz="1200" dirty="0" err="1">
                <a:solidFill>
                  <a:srgbClr val="000000"/>
                </a:solidFill>
                <a:highlight>
                  <a:srgbClr val="FFFFFF"/>
                </a:highlight>
                <a:latin typeface="Consolas" charset="0"/>
              </a:rPr>
              <a:t>targetType</a:t>
            </a:r>
            <a:r>
              <a:rPr lang="de-DE" sz="1200" dirty="0">
                <a:solidFill>
                  <a:srgbClr val="000000"/>
                </a:solidFill>
                <a:highlight>
                  <a:srgbClr val="FFFFFF"/>
                </a:highlight>
                <a:latin typeface="Consolas" charset="0"/>
              </a:rPr>
              <a:t>, </a:t>
            </a:r>
            <a:r>
              <a:rPr lang="de-DE" sz="1200" dirty="0" err="1">
                <a:solidFill>
                  <a:srgbClr val="0000FF"/>
                </a:solidFill>
                <a:highlight>
                  <a:srgbClr val="FFFFFF"/>
                </a:highlight>
                <a:latin typeface="Consolas" charset="0"/>
              </a:rPr>
              <a:t>object</a:t>
            </a:r>
            <a:r>
              <a:rPr lang="de-DE" sz="1200" dirty="0">
                <a:solidFill>
                  <a:srgbClr val="000000"/>
                </a:solidFill>
                <a:highlight>
                  <a:srgbClr val="FFFFFF"/>
                </a:highlight>
                <a:latin typeface="Consolas" charset="0"/>
              </a:rPr>
              <a:t> </a:t>
            </a:r>
            <a:r>
              <a:rPr lang="de-DE" sz="1200" dirty="0" err="1">
                <a:solidFill>
                  <a:srgbClr val="000000"/>
                </a:solidFill>
                <a:highlight>
                  <a:srgbClr val="FFFFFF"/>
                </a:highlight>
                <a:latin typeface="Consolas" charset="0"/>
              </a:rPr>
              <a:t>parameter</a:t>
            </a:r>
            <a:r>
              <a:rPr lang="de-DE" sz="1200" dirty="0">
                <a:solidFill>
                  <a:srgbClr val="000000"/>
                </a:solidFill>
                <a:highlight>
                  <a:srgbClr val="FFFFFF"/>
                </a:highlight>
                <a:latin typeface="Consolas" charset="0"/>
              </a:rPr>
              <a:t>, </a:t>
            </a:r>
            <a:r>
              <a:rPr lang="de-DE" sz="1200" dirty="0" err="1">
                <a:solidFill>
                  <a:srgbClr val="2B91AF"/>
                </a:solidFill>
                <a:highlight>
                  <a:srgbClr val="FFFFFF"/>
                </a:highlight>
                <a:latin typeface="Consolas" charset="0"/>
              </a:rPr>
              <a:t>CultureInfo</a:t>
            </a:r>
            <a:r>
              <a:rPr lang="de-DE" sz="1200" dirty="0">
                <a:solidFill>
                  <a:srgbClr val="000000"/>
                </a:solidFill>
                <a:highlight>
                  <a:srgbClr val="FFFFFF"/>
                </a:highlight>
                <a:latin typeface="Consolas" charset="0"/>
              </a:rPr>
              <a:t> </a:t>
            </a:r>
            <a:r>
              <a:rPr lang="de-DE" sz="1200" dirty="0" err="1">
                <a:solidFill>
                  <a:srgbClr val="000000"/>
                </a:solidFill>
                <a:highlight>
                  <a:srgbClr val="FFFFFF"/>
                </a:highlight>
                <a:latin typeface="Consolas" charset="0"/>
              </a:rPr>
              <a:t>culture</a:t>
            </a:r>
            <a:r>
              <a:rPr lang="de-DE" sz="1200" dirty="0">
                <a:solidFill>
                  <a:srgbClr val="000000"/>
                </a:solidFill>
                <a:highlight>
                  <a:srgbClr val="FFFFFF"/>
                </a:highlight>
                <a:latin typeface="Consolas" charset="0"/>
              </a:rPr>
              <a:t>)</a:t>
            </a:r>
          </a:p>
          <a:p>
            <a:r>
              <a:rPr lang="de-DE" sz="1200" dirty="0" smtClean="0">
                <a:solidFill>
                  <a:srgbClr val="000000"/>
                </a:solidFill>
                <a:highlight>
                  <a:srgbClr val="FFFFFF"/>
                </a:highlight>
                <a:latin typeface="Consolas" charset="0"/>
              </a:rPr>
              <a:t>    {</a:t>
            </a:r>
          </a:p>
          <a:p>
            <a:r>
              <a:rPr lang="de-DE" sz="1200" dirty="0" smtClean="0">
                <a:solidFill>
                  <a:srgbClr val="000000"/>
                </a:solidFill>
                <a:highlight>
                  <a:srgbClr val="FFFFFF"/>
                </a:highlight>
                <a:latin typeface="Consolas" charset="0"/>
              </a:rPr>
              <a:t>       </a:t>
            </a:r>
            <a:r>
              <a:rPr lang="de-DE" sz="1200" dirty="0" err="1">
                <a:solidFill>
                  <a:srgbClr val="0000FF"/>
                </a:solidFill>
                <a:highlight>
                  <a:srgbClr val="FFFFFF"/>
                </a:highlight>
                <a:latin typeface="Consolas" charset="0"/>
              </a:rPr>
              <a:t>throw</a:t>
            </a:r>
            <a:r>
              <a:rPr lang="de-DE" sz="1200" dirty="0">
                <a:solidFill>
                  <a:srgbClr val="000000"/>
                </a:solidFill>
                <a:highlight>
                  <a:srgbClr val="FFFFFF"/>
                </a:highlight>
                <a:latin typeface="Consolas" charset="0"/>
              </a:rPr>
              <a:t> </a:t>
            </a:r>
            <a:r>
              <a:rPr lang="de-DE" sz="1200" dirty="0" err="1">
                <a:solidFill>
                  <a:srgbClr val="0000FF"/>
                </a:solidFill>
                <a:highlight>
                  <a:srgbClr val="FFFFFF"/>
                </a:highlight>
                <a:latin typeface="Consolas" charset="0"/>
              </a:rPr>
              <a:t>new</a:t>
            </a:r>
            <a:r>
              <a:rPr lang="de-DE" sz="1200" dirty="0">
                <a:solidFill>
                  <a:srgbClr val="000000"/>
                </a:solidFill>
                <a:highlight>
                  <a:srgbClr val="FFFFFF"/>
                </a:highlight>
                <a:latin typeface="Consolas" charset="0"/>
              </a:rPr>
              <a:t> </a:t>
            </a:r>
            <a:r>
              <a:rPr lang="de-DE" sz="1200" b="1" dirty="0" err="1">
                <a:solidFill>
                  <a:srgbClr val="00008B"/>
                </a:solidFill>
                <a:highlight>
                  <a:srgbClr val="FFFFFF"/>
                </a:highlight>
                <a:latin typeface="Consolas" charset="0"/>
              </a:rPr>
              <a:t>NotImplementedException</a:t>
            </a:r>
            <a:r>
              <a:rPr lang="de-DE" sz="1200" dirty="0">
                <a:solidFill>
                  <a:srgbClr val="000000"/>
                </a:solidFill>
                <a:highlight>
                  <a:srgbClr val="FFFFFF"/>
                </a:highlight>
                <a:latin typeface="Consolas" charset="0"/>
              </a:rPr>
              <a:t>();</a:t>
            </a:r>
          </a:p>
          <a:p>
            <a:r>
              <a:rPr lang="de-DE" sz="1200" dirty="0" smtClean="0">
                <a:solidFill>
                  <a:srgbClr val="000000"/>
                </a:solidFill>
                <a:highlight>
                  <a:srgbClr val="FFFFFF"/>
                </a:highlight>
                <a:latin typeface="Consolas" charset="0"/>
              </a:rPr>
              <a:t>    </a:t>
            </a:r>
            <a:r>
              <a:rPr lang="de-DE" sz="1200" dirty="0">
                <a:solidFill>
                  <a:srgbClr val="000000"/>
                </a:solidFill>
                <a:highlight>
                  <a:srgbClr val="FFFFFF"/>
                </a:highlight>
                <a:latin typeface="Consolas" charset="0"/>
              </a:rPr>
              <a:t>}</a:t>
            </a:r>
          </a:p>
          <a:p>
            <a:r>
              <a:rPr lang="de-DE" sz="1200" dirty="0" smtClean="0">
                <a:solidFill>
                  <a:srgbClr val="000000"/>
                </a:solidFill>
                <a:highlight>
                  <a:srgbClr val="FFFFFF"/>
                </a:highlight>
                <a:latin typeface="Consolas" charset="0"/>
              </a:rPr>
              <a:t>}</a:t>
            </a:r>
            <a:endParaRPr lang="en-US" sz="1200" dirty="0"/>
          </a:p>
        </p:txBody>
      </p:sp>
    </p:spTree>
    <p:extLst>
      <p:ext uri="{BB962C8B-B14F-4D97-AF65-F5344CB8AC3E}">
        <p14:creationId xmlns:p14="http://schemas.microsoft.com/office/powerpoint/2010/main" val="7985593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893" y="2040096"/>
            <a:ext cx="8229600" cy="857250"/>
          </a:xfrm>
        </p:spPr>
        <p:txBody>
          <a:bodyPr>
            <a:normAutofit/>
          </a:bodyPr>
          <a:lstStyle/>
          <a:p>
            <a:r>
              <a:rPr lang="en-US" dirty="0" smtClean="0"/>
              <a:t>Demo – </a:t>
            </a:r>
            <a:r>
              <a:rPr lang="en-US" dirty="0" smtClean="0"/>
              <a:t>Binding with Forms</a:t>
            </a:r>
            <a:endParaRPr lang="en-US" dirty="0"/>
          </a:p>
        </p:txBody>
      </p:sp>
    </p:spTree>
    <p:extLst>
      <p:ext uri="{BB962C8B-B14F-4D97-AF65-F5344CB8AC3E}">
        <p14:creationId xmlns:p14="http://schemas.microsoft.com/office/powerpoint/2010/main" val="17621223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normAutofit/>
          </a:bodyPr>
          <a:lstStyle/>
          <a:p>
            <a:r>
              <a:rPr lang="en-US" sz="3600" dirty="0"/>
              <a:t>Custom Renderers</a:t>
            </a:r>
          </a:p>
        </p:txBody>
      </p:sp>
      <p:sp>
        <p:nvSpPr>
          <p:cNvPr id="3" name="Rounded Rectangle 2"/>
          <p:cNvSpPr/>
          <p:nvPr/>
        </p:nvSpPr>
        <p:spPr>
          <a:xfrm>
            <a:off x="3733800" y="1352550"/>
            <a:ext cx="1676400" cy="114300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a:t>
            </a:r>
            <a:endParaRPr lang="en-US" dirty="0"/>
          </a:p>
        </p:txBody>
      </p:sp>
      <p:sp>
        <p:nvSpPr>
          <p:cNvPr id="4" name="Rounded Rectangle 3"/>
          <p:cNvSpPr/>
          <p:nvPr/>
        </p:nvSpPr>
        <p:spPr>
          <a:xfrm>
            <a:off x="1066800" y="3089670"/>
            <a:ext cx="16764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iOS</a:t>
            </a:r>
            <a:endParaRPr lang="en-US" dirty="0"/>
          </a:p>
        </p:txBody>
      </p:sp>
      <p:sp>
        <p:nvSpPr>
          <p:cNvPr id="5" name="Rounded Rectangle 4"/>
          <p:cNvSpPr/>
          <p:nvPr/>
        </p:nvSpPr>
        <p:spPr>
          <a:xfrm>
            <a:off x="3733800" y="3089670"/>
            <a:ext cx="1676400" cy="114300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Android</a:t>
            </a:r>
            <a:endParaRPr lang="en-US" dirty="0"/>
          </a:p>
        </p:txBody>
      </p:sp>
      <p:sp>
        <p:nvSpPr>
          <p:cNvPr id="6" name="Rounded Rectangle 5"/>
          <p:cNvSpPr/>
          <p:nvPr/>
        </p:nvSpPr>
        <p:spPr>
          <a:xfrm>
            <a:off x="6400800" y="3089670"/>
            <a:ext cx="1676400" cy="114300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UWP</a:t>
            </a:r>
            <a:endParaRPr lang="en-US" dirty="0"/>
          </a:p>
        </p:txBody>
      </p:sp>
      <p:cxnSp>
        <p:nvCxnSpPr>
          <p:cNvPr id="7" name="Elbow Connector 6"/>
          <p:cNvCxnSpPr>
            <a:stCxn id="4" idx="3"/>
            <a:endCxn id="7" idx="0"/>
          </p:cNvCxnSpPr>
          <p:nvPr/>
        </p:nvCxnSpPr>
        <p:spPr>
          <a:xfrm>
            <a:off x="5410200" y="1924050"/>
            <a:ext cx="1828800" cy="11656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4" idx="2"/>
            <a:endCxn id="6" idx="0"/>
          </p:cNvCxnSpPr>
          <p:nvPr/>
        </p:nvCxnSpPr>
        <p:spPr>
          <a:xfrm>
            <a:off x="4572000" y="2495550"/>
            <a:ext cx="0" cy="594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Elbow Connector 8"/>
          <p:cNvCxnSpPr>
            <a:stCxn id="4" idx="1"/>
            <a:endCxn id="5" idx="0"/>
          </p:cNvCxnSpPr>
          <p:nvPr/>
        </p:nvCxnSpPr>
        <p:spPr>
          <a:xfrm rot="10800000" flipV="1">
            <a:off x="1905000" y="1924050"/>
            <a:ext cx="1828800" cy="1165620"/>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5475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893" y="2040096"/>
            <a:ext cx="8229600" cy="857250"/>
          </a:xfrm>
        </p:spPr>
        <p:txBody>
          <a:bodyPr>
            <a:normAutofit fontScale="90000"/>
          </a:bodyPr>
          <a:lstStyle/>
          <a:p>
            <a:r>
              <a:rPr lang="en-US" dirty="0" smtClean="0"/>
              <a:t>Demo – Creating a Custom Renderer</a:t>
            </a:r>
            <a:endParaRPr lang="en-US" dirty="0"/>
          </a:p>
        </p:txBody>
      </p:sp>
    </p:spTree>
    <p:extLst>
      <p:ext uri="{BB962C8B-B14F-4D97-AF65-F5344CB8AC3E}">
        <p14:creationId xmlns:p14="http://schemas.microsoft.com/office/powerpoint/2010/main" val="16495835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Bindable</a:t>
            </a:r>
            <a:r>
              <a:rPr lang="en-US" dirty="0" smtClean="0"/>
              <a:t> Native Views</a:t>
            </a:r>
            <a:endParaRPr lang="en-US" dirty="0"/>
          </a:p>
        </p:txBody>
      </p:sp>
      <p:sp>
        <p:nvSpPr>
          <p:cNvPr id="10" name="Rectangle 9"/>
          <p:cNvSpPr/>
          <p:nvPr/>
        </p:nvSpPr>
        <p:spPr>
          <a:xfrm>
            <a:off x="457200" y="1966131"/>
            <a:ext cx="8229600" cy="517920"/>
          </a:xfrm>
          <a:prstGeom prst="rect">
            <a:avLst/>
          </a:prstGeom>
          <a:solidFill>
            <a:srgbClr val="0C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include directly in </a:t>
            </a:r>
            <a:r>
              <a:rPr lang="en-US" dirty="0" err="1"/>
              <a:t>Xaml</a:t>
            </a:r>
            <a:endParaRPr lang="en-US" dirty="0"/>
          </a:p>
        </p:txBody>
      </p:sp>
      <p:sp>
        <p:nvSpPr>
          <p:cNvPr id="11" name="Rectangle 10"/>
          <p:cNvSpPr/>
          <p:nvPr/>
        </p:nvSpPr>
        <p:spPr>
          <a:xfrm>
            <a:off x="971600" y="2584648"/>
            <a:ext cx="7715200" cy="517920"/>
          </a:xfrm>
          <a:prstGeom prst="rect">
            <a:avLst/>
          </a:prstGeom>
          <a:solidFill>
            <a:srgbClr val="00A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used in XAML, cannot use </a:t>
            </a:r>
            <a:r>
              <a:rPr lang="en-US" dirty="0" err="1"/>
              <a:t>x:Name</a:t>
            </a:r>
            <a:endParaRPr lang="en-US" dirty="0"/>
          </a:p>
        </p:txBody>
      </p:sp>
      <p:sp>
        <p:nvSpPr>
          <p:cNvPr id="12" name="Rectangle 11"/>
          <p:cNvSpPr/>
          <p:nvPr/>
        </p:nvSpPr>
        <p:spPr>
          <a:xfrm>
            <a:off x="457200" y="3203165"/>
            <a:ext cx="8229600" cy="517920"/>
          </a:xfrm>
          <a:prstGeom prst="rect">
            <a:avLst/>
          </a:prstGeom>
          <a:solidFill>
            <a:srgbClr val="009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May </a:t>
            </a:r>
            <a:r>
              <a:rPr lang="en-US" dirty="0"/>
              <a:t>need special handling for PCLs (</a:t>
            </a:r>
            <a:r>
              <a:rPr lang="en-US" dirty="0" err="1"/>
              <a:t>Xaml</a:t>
            </a:r>
            <a:r>
              <a:rPr lang="en-US" dirty="0"/>
              <a:t> OK</a:t>
            </a:r>
            <a:r>
              <a:rPr lang="en-US" dirty="0" smtClean="0"/>
              <a:t>)</a:t>
            </a:r>
            <a:endParaRPr lang="en-US" dirty="0"/>
          </a:p>
        </p:txBody>
      </p:sp>
      <p:sp>
        <p:nvSpPr>
          <p:cNvPr id="13" name="Rectangle 12"/>
          <p:cNvSpPr/>
          <p:nvPr/>
        </p:nvSpPr>
        <p:spPr>
          <a:xfrm>
            <a:off x="457200" y="1347614"/>
            <a:ext cx="8229600" cy="517920"/>
          </a:xfrm>
          <a:prstGeom prst="rect">
            <a:avLst/>
          </a:prstGeom>
          <a:solidFill>
            <a:srgbClr val="45D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add native controls directly to layouts</a:t>
            </a:r>
          </a:p>
        </p:txBody>
      </p:sp>
      <p:sp>
        <p:nvSpPr>
          <p:cNvPr id="14" name="Rectangle 13"/>
          <p:cNvSpPr/>
          <p:nvPr/>
        </p:nvSpPr>
        <p:spPr>
          <a:xfrm>
            <a:off x="457200" y="3821682"/>
            <a:ext cx="8229600" cy="517920"/>
          </a:xfrm>
          <a:prstGeom prst="rect">
            <a:avLst/>
          </a:prstGeom>
          <a:solidFill>
            <a:srgbClr val="008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Don’t </a:t>
            </a:r>
            <a:r>
              <a:rPr lang="en-US" dirty="0"/>
              <a:t>always display </a:t>
            </a:r>
            <a:r>
              <a:rPr lang="en-US" dirty="0" smtClean="0"/>
              <a:t>correctly</a:t>
            </a:r>
            <a:endParaRPr lang="en-US" dirty="0"/>
          </a:p>
        </p:txBody>
      </p:sp>
    </p:spTree>
    <p:extLst>
      <p:ext uri="{BB962C8B-B14F-4D97-AF65-F5344CB8AC3E}">
        <p14:creationId xmlns:p14="http://schemas.microsoft.com/office/powerpoint/2010/main" val="5360689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051720" y="1275606"/>
            <a:ext cx="5184576" cy="295232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err="1" smtClean="0"/>
              <a:t>Xamarin</a:t>
            </a:r>
            <a:r>
              <a:rPr lang="en-US" dirty="0" smtClean="0"/>
              <a:t> Forms : Layout</a:t>
            </a:r>
            <a:endParaRPr lang="en-US" dirty="0"/>
          </a:p>
        </p:txBody>
      </p:sp>
      <p:sp>
        <p:nvSpPr>
          <p:cNvPr id="6" name="Rectangle 5"/>
          <p:cNvSpPr/>
          <p:nvPr/>
        </p:nvSpPr>
        <p:spPr>
          <a:xfrm>
            <a:off x="2591779" y="1797664"/>
            <a:ext cx="3960440" cy="1908212"/>
          </a:xfrm>
          <a:prstGeom prst="rect">
            <a:avLst/>
          </a:prstGeom>
          <a:solidFill>
            <a:srgbClr val="3891A7"/>
          </a:solidFill>
          <a:ln w="25400" cap="flat" cmpd="sng" algn="ctr">
            <a:solidFill>
              <a:srgbClr val="3891A7">
                <a:shade val="50000"/>
              </a:srgbClr>
            </a:solidFill>
            <a:prstDash val="solid"/>
          </a:ln>
          <a:effectLst/>
        </p:spPr>
        <p:txBody>
          <a:bodyPr rtlCol="0" anchor="b"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
                <a:cs typeface=""/>
              </a:rPr>
              <a:t>Xamarin</a:t>
            </a:r>
            <a:r>
              <a:rPr kumimoji="0" lang="en-US" sz="1800" b="0" i="0" u="none" strike="noStrike" kern="0" cap="none" spc="0" normalizeH="0" baseline="0" noProof="0" dirty="0" smtClean="0">
                <a:ln>
                  <a:noFill/>
                </a:ln>
                <a:solidFill>
                  <a:prstClr val="white"/>
                </a:solidFill>
                <a:effectLst/>
                <a:uLnTx/>
                <a:uFillTx/>
                <a:latin typeface="Calibri"/>
                <a:ea typeface=""/>
                <a:cs typeface=""/>
              </a:rPr>
              <a:t> Forms : </a:t>
            </a:r>
            <a:r>
              <a:rPr kumimoji="0" lang="en-US" sz="1800" b="0" i="0" u="none" strike="noStrike" kern="0" cap="none" spc="0" normalizeH="0" baseline="0" noProof="0" dirty="0" err="1" smtClean="0">
                <a:ln>
                  <a:noFill/>
                </a:ln>
                <a:solidFill>
                  <a:prstClr val="white"/>
                </a:solidFill>
                <a:effectLst/>
                <a:uLnTx/>
                <a:uFillTx/>
                <a:latin typeface="Calibri"/>
                <a:ea typeface=""/>
                <a:cs typeface=""/>
              </a:rPr>
              <a:t>NativeViewWrapper</a:t>
            </a:r>
            <a:endParaRPr kumimoji="0" lang="en-US" sz="1800" b="0" i="0" u="none" strike="noStrike" kern="0" cap="none" spc="0" normalizeH="0" baseline="0" noProof="0" dirty="0" smtClean="0">
              <a:ln>
                <a:noFill/>
              </a:ln>
              <a:solidFill>
                <a:prstClr val="white"/>
              </a:solidFill>
              <a:effectLst/>
              <a:uLnTx/>
              <a:uFillTx/>
              <a:latin typeface="Calibri"/>
              <a:ea typeface=""/>
              <a:cs typeface=""/>
            </a:endParaRPr>
          </a:p>
        </p:txBody>
      </p:sp>
      <p:sp>
        <p:nvSpPr>
          <p:cNvPr id="2" name="Title 1"/>
          <p:cNvSpPr>
            <a:spLocks noGrp="1"/>
          </p:cNvSpPr>
          <p:nvPr>
            <p:ph type="title"/>
          </p:nvPr>
        </p:nvSpPr>
        <p:spPr/>
        <p:txBody>
          <a:bodyPr/>
          <a:lstStyle/>
          <a:p>
            <a:r>
              <a:rPr lang="en-US" dirty="0" smtClean="0"/>
              <a:t>Creating a Native View</a:t>
            </a:r>
            <a:endParaRPr lang="en-US" dirty="0"/>
          </a:p>
        </p:txBody>
      </p:sp>
      <p:sp>
        <p:nvSpPr>
          <p:cNvPr id="4" name="Rectangle 3"/>
          <p:cNvSpPr/>
          <p:nvPr/>
        </p:nvSpPr>
        <p:spPr>
          <a:xfrm>
            <a:off x="3229186" y="2355726"/>
            <a:ext cx="2685627" cy="792088"/>
          </a:xfrm>
          <a:prstGeom prst="rect">
            <a:avLst/>
          </a:prstGeom>
          <a:solidFill>
            <a:srgbClr val="417D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white"/>
                </a:solidFill>
              </a:rPr>
              <a:t>Android </a:t>
            </a:r>
            <a:r>
              <a:rPr lang="en-US" dirty="0" smtClean="0">
                <a:solidFill>
                  <a:prstClr val="white"/>
                </a:solidFill>
              </a:rPr>
              <a:t>: </a:t>
            </a:r>
            <a:r>
              <a:rPr lang="en-US" dirty="0" err="1" smtClean="0">
                <a:solidFill>
                  <a:prstClr val="white"/>
                </a:solidFill>
              </a:rPr>
              <a:t>FloatingActionButton</a:t>
            </a:r>
            <a:endParaRPr lang="en-US" dirty="0">
              <a:solidFill>
                <a:prstClr val="white"/>
              </a:solidFill>
            </a:endParaRPr>
          </a:p>
        </p:txBody>
      </p:sp>
    </p:spTree>
    <p:extLst>
      <p:ext uri="{BB962C8B-B14F-4D97-AF65-F5344CB8AC3E}">
        <p14:creationId xmlns:p14="http://schemas.microsoft.com/office/powerpoint/2010/main" val="101707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ctr"/>
            <a:r>
              <a:rPr lang="en-US" dirty="0"/>
              <a:t>Xamarin – Your Complete Mobile Solution</a:t>
            </a:r>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0" y="2245336"/>
            <a:ext cx="9144000" cy="174014"/>
          </a:xfrm>
          <a:prstGeom prst="rect">
            <a:avLst/>
          </a:prstGeom>
        </p:spPr>
      </p:pic>
      <p:pic>
        <p:nvPicPr>
          <p:cNvPr id="7" name="Picture 6"/>
          <p:cNvPicPr>
            <a:picLocks noChangeAspect="1"/>
          </p:cNvPicPr>
          <p:nvPr/>
        </p:nvPicPr>
        <p:blipFill>
          <a:blip r:embed="rId4"/>
          <a:stretch>
            <a:fillRect/>
          </a:stretch>
        </p:blipFill>
        <p:spPr>
          <a:xfrm>
            <a:off x="1721794" y="1737580"/>
            <a:ext cx="1941185" cy="1976597"/>
          </a:xfrm>
          <a:prstGeom prst="rect">
            <a:avLst/>
          </a:prstGeom>
        </p:spPr>
      </p:pic>
      <p:pic>
        <p:nvPicPr>
          <p:cNvPr id="8" name="Picture 7"/>
          <p:cNvPicPr>
            <a:picLocks noChangeAspect="1"/>
          </p:cNvPicPr>
          <p:nvPr/>
        </p:nvPicPr>
        <p:blipFill>
          <a:blip r:embed="rId5"/>
          <a:stretch>
            <a:fillRect/>
          </a:stretch>
        </p:blipFill>
        <p:spPr>
          <a:xfrm>
            <a:off x="3606290" y="1737580"/>
            <a:ext cx="1937966" cy="1976597"/>
          </a:xfrm>
          <a:prstGeom prst="rect">
            <a:avLst/>
          </a:prstGeom>
        </p:spPr>
      </p:pic>
      <p:pic>
        <p:nvPicPr>
          <p:cNvPr id="9" name="Picture 8"/>
          <p:cNvPicPr>
            <a:picLocks noChangeAspect="1"/>
          </p:cNvPicPr>
          <p:nvPr/>
        </p:nvPicPr>
        <p:blipFill>
          <a:blip r:embed="rId6"/>
          <a:stretch>
            <a:fillRect/>
          </a:stretch>
        </p:blipFill>
        <p:spPr>
          <a:xfrm>
            <a:off x="-162704" y="1737580"/>
            <a:ext cx="1941185" cy="1976597"/>
          </a:xfrm>
          <a:prstGeom prst="rect">
            <a:avLst/>
          </a:prstGeom>
        </p:spPr>
      </p:pic>
      <p:pic>
        <p:nvPicPr>
          <p:cNvPr id="10" name="Picture 9"/>
          <p:cNvPicPr>
            <a:picLocks noChangeAspect="1"/>
          </p:cNvPicPr>
          <p:nvPr/>
        </p:nvPicPr>
        <p:blipFill>
          <a:blip r:embed="rId7"/>
          <a:stretch>
            <a:fillRect/>
          </a:stretch>
        </p:blipFill>
        <p:spPr>
          <a:xfrm>
            <a:off x="7372067" y="1737580"/>
            <a:ext cx="1941185" cy="1976597"/>
          </a:xfrm>
          <a:prstGeom prst="rect">
            <a:avLst/>
          </a:prstGeom>
        </p:spPr>
      </p:pic>
      <p:pic>
        <p:nvPicPr>
          <p:cNvPr id="11" name="Picture 10"/>
          <p:cNvPicPr>
            <a:picLocks noChangeAspect="1"/>
          </p:cNvPicPr>
          <p:nvPr/>
        </p:nvPicPr>
        <p:blipFill>
          <a:blip r:embed="rId8"/>
          <a:stretch>
            <a:fillRect/>
          </a:stretch>
        </p:blipFill>
        <p:spPr>
          <a:xfrm>
            <a:off x="5487569" y="1737580"/>
            <a:ext cx="1941185" cy="1976597"/>
          </a:xfrm>
          <a:prstGeom prst="rect">
            <a:avLst/>
          </a:prstGeom>
        </p:spPr>
      </p:pic>
      <p:sp>
        <p:nvSpPr>
          <p:cNvPr id="12" name="Rectangle 11"/>
          <p:cNvSpPr/>
          <p:nvPr/>
        </p:nvSpPr>
        <p:spPr bwMode="auto">
          <a:xfrm>
            <a:off x="0" y="2924544"/>
            <a:ext cx="9144000" cy="11144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68580" rIns="25721" bIns="25721" rtlCol="0" anchor="b" anchorCtr="0"/>
          <a:lstStyle/>
          <a:p>
            <a:pPr algn="ctr" defTabSz="699305"/>
            <a:endParaRPr lang="en-US" sz="6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59498" y="3170226"/>
            <a:ext cx="1490497" cy="470898"/>
          </a:xfrm>
          <a:prstGeom prst="rect">
            <a:avLst/>
          </a:prstGeom>
          <a:noFill/>
        </p:spPr>
        <p:txBody>
          <a:bodyPr wrap="square" lIns="137160" tIns="109728" rIns="137160" bIns="109728" rtlCol="0">
            <a:spAutoFit/>
          </a:bodyPr>
          <a:lstStyle/>
          <a:p>
            <a:pPr algn="ctr">
              <a:lnSpc>
                <a:spcPct val="90000"/>
              </a:lnSpc>
              <a:spcAft>
                <a:spcPts val="450"/>
              </a:spcAft>
            </a:pPr>
            <a:r>
              <a:rPr lang="en-US" dirty="0">
                <a:gradFill>
                  <a:gsLst>
                    <a:gs pos="2917">
                      <a:schemeClr val="tx1"/>
                    </a:gs>
                    <a:gs pos="30000">
                      <a:schemeClr val="tx1"/>
                    </a:gs>
                  </a:gsLst>
                  <a:lin ang="5400000" scaled="0"/>
                </a:gradFill>
              </a:rPr>
              <a:t>Develop</a:t>
            </a:r>
          </a:p>
        </p:txBody>
      </p:sp>
      <p:sp>
        <p:nvSpPr>
          <p:cNvPr id="14" name="TextBox 13"/>
          <p:cNvSpPr txBox="1"/>
          <p:nvPr/>
        </p:nvSpPr>
        <p:spPr>
          <a:xfrm>
            <a:off x="1943995" y="3223119"/>
            <a:ext cx="1490497" cy="470898"/>
          </a:xfrm>
          <a:prstGeom prst="rect">
            <a:avLst/>
          </a:prstGeom>
          <a:noFill/>
        </p:spPr>
        <p:txBody>
          <a:bodyPr wrap="square" lIns="137160" tIns="109728" rIns="137160" bIns="109728" rtlCol="0">
            <a:spAutoFit/>
          </a:bodyPr>
          <a:lstStyle/>
          <a:p>
            <a:pPr algn="ctr">
              <a:lnSpc>
                <a:spcPct val="90000"/>
              </a:lnSpc>
              <a:spcAft>
                <a:spcPts val="450"/>
              </a:spcAft>
            </a:pPr>
            <a:r>
              <a:rPr lang="en-US" dirty="0">
                <a:gradFill>
                  <a:gsLst>
                    <a:gs pos="2917">
                      <a:schemeClr val="tx1"/>
                    </a:gs>
                    <a:gs pos="30000">
                      <a:schemeClr val="tx1"/>
                    </a:gs>
                  </a:gsLst>
                  <a:lin ang="5400000" scaled="0"/>
                </a:gradFill>
              </a:rPr>
              <a:t>Test</a:t>
            </a:r>
          </a:p>
        </p:txBody>
      </p:sp>
      <p:sp>
        <p:nvSpPr>
          <p:cNvPr id="15" name="TextBox 14"/>
          <p:cNvSpPr txBox="1"/>
          <p:nvPr/>
        </p:nvSpPr>
        <p:spPr>
          <a:xfrm>
            <a:off x="3825722" y="3223119"/>
            <a:ext cx="1490497" cy="470898"/>
          </a:xfrm>
          <a:prstGeom prst="rect">
            <a:avLst/>
          </a:prstGeom>
          <a:noFill/>
        </p:spPr>
        <p:txBody>
          <a:bodyPr wrap="square" lIns="137160" tIns="109728" rIns="137160" bIns="109728" rtlCol="0">
            <a:spAutoFit/>
          </a:bodyPr>
          <a:lstStyle/>
          <a:p>
            <a:pPr algn="ctr">
              <a:lnSpc>
                <a:spcPct val="90000"/>
              </a:lnSpc>
              <a:spcAft>
                <a:spcPts val="450"/>
              </a:spcAft>
            </a:pPr>
            <a:r>
              <a:rPr lang="en-US" dirty="0">
                <a:gradFill>
                  <a:gsLst>
                    <a:gs pos="2917">
                      <a:schemeClr val="tx1"/>
                    </a:gs>
                    <a:gs pos="30000">
                      <a:schemeClr val="tx1"/>
                    </a:gs>
                  </a:gsLst>
                  <a:lin ang="5400000" scaled="0"/>
                </a:gradFill>
              </a:rPr>
              <a:t>Build</a:t>
            </a:r>
          </a:p>
        </p:txBody>
      </p:sp>
      <p:sp>
        <p:nvSpPr>
          <p:cNvPr id="16" name="TextBox 15"/>
          <p:cNvSpPr txBox="1"/>
          <p:nvPr/>
        </p:nvSpPr>
        <p:spPr>
          <a:xfrm>
            <a:off x="5712913" y="3243279"/>
            <a:ext cx="1490497" cy="470898"/>
          </a:xfrm>
          <a:prstGeom prst="rect">
            <a:avLst/>
          </a:prstGeom>
          <a:noFill/>
        </p:spPr>
        <p:txBody>
          <a:bodyPr wrap="square" lIns="137160" tIns="109728" rIns="137160" bIns="109728" rtlCol="0">
            <a:spAutoFit/>
          </a:bodyPr>
          <a:lstStyle/>
          <a:p>
            <a:pPr algn="ctr">
              <a:lnSpc>
                <a:spcPct val="90000"/>
              </a:lnSpc>
              <a:spcAft>
                <a:spcPts val="450"/>
              </a:spcAft>
            </a:pPr>
            <a:r>
              <a:rPr lang="en-US" dirty="0">
                <a:gradFill>
                  <a:gsLst>
                    <a:gs pos="2917">
                      <a:schemeClr val="tx1"/>
                    </a:gs>
                    <a:gs pos="30000">
                      <a:schemeClr val="tx1"/>
                    </a:gs>
                  </a:gsLst>
                  <a:lin ang="5400000" scaled="0"/>
                </a:gradFill>
              </a:rPr>
              <a:t>Distribute</a:t>
            </a:r>
          </a:p>
        </p:txBody>
      </p:sp>
      <p:sp>
        <p:nvSpPr>
          <p:cNvPr id="17" name="TextBox 16"/>
          <p:cNvSpPr txBox="1"/>
          <p:nvPr/>
        </p:nvSpPr>
        <p:spPr>
          <a:xfrm>
            <a:off x="7597411" y="3223119"/>
            <a:ext cx="1490497" cy="470898"/>
          </a:xfrm>
          <a:prstGeom prst="rect">
            <a:avLst/>
          </a:prstGeom>
          <a:noFill/>
        </p:spPr>
        <p:txBody>
          <a:bodyPr wrap="square" lIns="137160" tIns="109728" rIns="137160" bIns="109728" rtlCol="0">
            <a:spAutoFit/>
          </a:bodyPr>
          <a:lstStyle/>
          <a:p>
            <a:pPr algn="ctr">
              <a:lnSpc>
                <a:spcPct val="90000"/>
              </a:lnSpc>
              <a:spcAft>
                <a:spcPts val="450"/>
              </a:spcAft>
            </a:pPr>
            <a:r>
              <a:rPr lang="en-US" dirty="0">
                <a:gradFill>
                  <a:gsLst>
                    <a:gs pos="2917">
                      <a:schemeClr val="tx1"/>
                    </a:gs>
                    <a:gs pos="30000">
                      <a:schemeClr val="tx1"/>
                    </a:gs>
                  </a:gsLst>
                  <a:lin ang="5400000" scaled="0"/>
                </a:gradFill>
              </a:rPr>
              <a:t>Monitor</a:t>
            </a:r>
          </a:p>
        </p:txBody>
      </p:sp>
    </p:spTree>
    <p:extLst>
      <p:ext uri="{BB962C8B-B14F-4D97-AF65-F5344CB8AC3E}">
        <p14:creationId xmlns:p14="http://schemas.microsoft.com/office/powerpoint/2010/main" val="19700335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893" y="2040096"/>
            <a:ext cx="8229600" cy="857250"/>
          </a:xfrm>
        </p:spPr>
        <p:txBody>
          <a:bodyPr>
            <a:normAutofit/>
          </a:bodyPr>
          <a:lstStyle/>
          <a:p>
            <a:r>
              <a:rPr lang="en-US" dirty="0" smtClean="0"/>
              <a:t>Demo – </a:t>
            </a:r>
            <a:r>
              <a:rPr lang="en-US" dirty="0" err="1" smtClean="0"/>
              <a:t>Bindable</a:t>
            </a:r>
            <a:r>
              <a:rPr lang="en-US" dirty="0" smtClean="0"/>
              <a:t> Native Views</a:t>
            </a:r>
            <a:endParaRPr lang="en-US" dirty="0"/>
          </a:p>
        </p:txBody>
      </p:sp>
    </p:spTree>
    <p:extLst>
      <p:ext uri="{BB962C8B-B14F-4D97-AF65-F5344CB8AC3E}">
        <p14:creationId xmlns:p14="http://schemas.microsoft.com/office/powerpoint/2010/main" val="15641105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Visual Studio Mobile Center</a:t>
            </a:r>
            <a:endParaRPr lang="en-US" dirty="0"/>
          </a:p>
        </p:txBody>
      </p:sp>
      <p:pic>
        <p:nvPicPr>
          <p:cNvPr id="4" name="Picture 3"/>
          <p:cNvPicPr>
            <a:picLocks noChangeAspect="1"/>
          </p:cNvPicPr>
          <p:nvPr/>
        </p:nvPicPr>
        <p:blipFill>
          <a:blip r:embed="rId2"/>
          <a:stretch>
            <a:fillRect/>
          </a:stretch>
        </p:blipFill>
        <p:spPr>
          <a:xfrm>
            <a:off x="2600325" y="1063625"/>
            <a:ext cx="3943350" cy="3570750"/>
          </a:xfrm>
          <a:prstGeom prst="rect">
            <a:avLst/>
          </a:prstGeom>
        </p:spPr>
      </p:pic>
    </p:spTree>
    <p:extLst>
      <p:ext uri="{BB962C8B-B14F-4D97-AF65-F5344CB8AC3E}">
        <p14:creationId xmlns:p14="http://schemas.microsoft.com/office/powerpoint/2010/main" val="9153107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Visual Studio Mobile Center – Build Features</a:t>
            </a:r>
            <a:endParaRPr lang="en-US" dirty="0"/>
          </a:p>
        </p:txBody>
      </p:sp>
      <p:sp>
        <p:nvSpPr>
          <p:cNvPr id="4" name="Rectangle 3"/>
          <p:cNvSpPr/>
          <p:nvPr/>
        </p:nvSpPr>
        <p:spPr>
          <a:xfrm>
            <a:off x="389233" y="1352550"/>
            <a:ext cx="6516040" cy="529542"/>
          </a:xfrm>
          <a:prstGeom prst="rect">
            <a:avLst/>
          </a:prstGeom>
          <a:solidFill>
            <a:srgbClr val="EC2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Tie to </a:t>
            </a:r>
            <a:r>
              <a:rPr lang="en-US" sz="1350" dirty="0" err="1" smtClean="0"/>
              <a:t>Github</a:t>
            </a:r>
            <a:r>
              <a:rPr lang="en-US" sz="1350" dirty="0" smtClean="0"/>
              <a:t>, </a:t>
            </a:r>
            <a:r>
              <a:rPr lang="en-US" sz="1350" dirty="0" err="1" smtClean="0"/>
              <a:t>BitBucket</a:t>
            </a:r>
            <a:r>
              <a:rPr lang="en-US" sz="1350" dirty="0" smtClean="0"/>
              <a:t> (VSTS </a:t>
            </a:r>
            <a:r>
              <a:rPr lang="en-US" sz="1350" dirty="0"/>
              <a:t>coming)</a:t>
            </a:r>
          </a:p>
        </p:txBody>
      </p:sp>
      <p:sp>
        <p:nvSpPr>
          <p:cNvPr id="5" name="Rectangle 4"/>
          <p:cNvSpPr/>
          <p:nvPr/>
        </p:nvSpPr>
        <p:spPr>
          <a:xfrm>
            <a:off x="389233" y="2066173"/>
            <a:ext cx="6516040" cy="529542"/>
          </a:xfrm>
          <a:prstGeom prst="rect">
            <a:avLst/>
          </a:prstGeom>
          <a:solidFill>
            <a:srgbClr val="DC2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Build vendor native </a:t>
            </a:r>
            <a:r>
              <a:rPr lang="en-US" sz="1350" dirty="0" err="1"/>
              <a:t>iO</a:t>
            </a:r>
            <a:r>
              <a:rPr lang="en-US" sz="1350" dirty="0"/>
              <a:t> (Swift/</a:t>
            </a:r>
            <a:r>
              <a:rPr lang="en-US" sz="1350" dirty="0" err="1"/>
              <a:t>Obj</a:t>
            </a:r>
            <a:r>
              <a:rPr lang="en-US" sz="1350" dirty="0"/>
              <a:t>-C), </a:t>
            </a:r>
            <a:r>
              <a:rPr lang="en-US" sz="1350" dirty="0" err="1"/>
              <a:t>Xamarin</a:t>
            </a:r>
            <a:r>
              <a:rPr lang="en-US" sz="1350" dirty="0"/>
              <a:t>, </a:t>
            </a:r>
            <a:r>
              <a:rPr lang="en-US" sz="1350" dirty="0" err="1"/>
              <a:t>ReactNavite</a:t>
            </a:r>
            <a:r>
              <a:rPr lang="en-US" sz="1350" dirty="0"/>
              <a:t> (Soon Windows) </a:t>
            </a:r>
          </a:p>
        </p:txBody>
      </p:sp>
      <p:sp>
        <p:nvSpPr>
          <p:cNvPr id="6" name="Rectangle 5"/>
          <p:cNvSpPr/>
          <p:nvPr/>
        </p:nvSpPr>
        <p:spPr>
          <a:xfrm>
            <a:off x="389233" y="2779796"/>
            <a:ext cx="6516040" cy="529542"/>
          </a:xfrm>
          <a:prstGeom prst="rect">
            <a:avLst/>
          </a:prstGeom>
          <a:solidFill>
            <a:srgbClr val="DC2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Based on branch</a:t>
            </a:r>
          </a:p>
        </p:txBody>
      </p:sp>
      <p:sp>
        <p:nvSpPr>
          <p:cNvPr id="7" name="Rectangle 6"/>
          <p:cNvSpPr/>
          <p:nvPr/>
        </p:nvSpPr>
        <p:spPr>
          <a:xfrm>
            <a:off x="389233" y="4207041"/>
            <a:ext cx="6516040" cy="529542"/>
          </a:xfrm>
          <a:prstGeom prst="rect">
            <a:avLst/>
          </a:prstGeom>
          <a:solidFill>
            <a:srgbClr val="AF1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Push to deployment</a:t>
            </a:r>
          </a:p>
        </p:txBody>
      </p:sp>
      <p:sp>
        <p:nvSpPr>
          <p:cNvPr id="8" name="Rectangle 7"/>
          <p:cNvSpPr/>
          <p:nvPr/>
        </p:nvSpPr>
        <p:spPr>
          <a:xfrm>
            <a:off x="389233" y="3493418"/>
            <a:ext cx="6516040" cy="529542"/>
          </a:xfrm>
          <a:prstGeom prst="rect">
            <a:avLst/>
          </a:prstGeom>
          <a:solidFill>
            <a:srgbClr val="AF1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Signs APKs and IPAs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3808" y="906972"/>
            <a:ext cx="2074718" cy="1737577"/>
          </a:xfrm>
          <a:prstGeom prst="rect">
            <a:avLst/>
          </a:prstGeom>
        </p:spPr>
      </p:pic>
    </p:spTree>
    <p:extLst>
      <p:ext uri="{BB962C8B-B14F-4D97-AF65-F5344CB8AC3E}">
        <p14:creationId xmlns:p14="http://schemas.microsoft.com/office/powerpoint/2010/main" val="12031344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Visual Studio Mobile Center – </a:t>
            </a:r>
            <a:r>
              <a:rPr lang="en-US" dirty="0" smtClean="0"/>
              <a:t>Test </a:t>
            </a:r>
            <a:r>
              <a:rPr lang="en-US" dirty="0"/>
              <a:t>Features</a:t>
            </a:r>
          </a:p>
        </p:txBody>
      </p:sp>
      <p:sp>
        <p:nvSpPr>
          <p:cNvPr id="4" name="Rectangle 3"/>
          <p:cNvSpPr/>
          <p:nvPr/>
        </p:nvSpPr>
        <p:spPr>
          <a:xfrm>
            <a:off x="289875" y="1376962"/>
            <a:ext cx="6516040" cy="529542"/>
          </a:xfrm>
          <a:prstGeom prst="rect">
            <a:avLst/>
          </a:prstGeom>
          <a:solidFill>
            <a:srgbClr val="EC24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Run Tests on multiple devices</a:t>
            </a:r>
          </a:p>
        </p:txBody>
      </p:sp>
      <p:sp>
        <p:nvSpPr>
          <p:cNvPr id="5" name="Rectangle 4"/>
          <p:cNvSpPr/>
          <p:nvPr/>
        </p:nvSpPr>
        <p:spPr>
          <a:xfrm>
            <a:off x="289875" y="2090585"/>
            <a:ext cx="6516040" cy="529542"/>
          </a:xfrm>
          <a:prstGeom prst="rect">
            <a:avLst/>
          </a:prstGeom>
          <a:solidFill>
            <a:srgbClr val="DD2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Test Frameworks – </a:t>
            </a:r>
            <a:r>
              <a:rPr lang="en-US" sz="1350" dirty="0" err="1"/>
              <a:t>Appium</a:t>
            </a:r>
            <a:r>
              <a:rPr lang="en-US" sz="1350" dirty="0"/>
              <a:t>, Calabash, Expresso, </a:t>
            </a:r>
            <a:r>
              <a:rPr lang="en-US" sz="1350" dirty="0" err="1"/>
              <a:t>Xamarin</a:t>
            </a:r>
            <a:r>
              <a:rPr lang="en-US" sz="1350" dirty="0"/>
              <a:t> </a:t>
            </a:r>
            <a:r>
              <a:rPr lang="en-US" sz="1350" dirty="0" err="1"/>
              <a:t>UITest</a:t>
            </a:r>
            <a:endParaRPr lang="en-US" sz="1350" dirty="0"/>
          </a:p>
        </p:txBody>
      </p:sp>
      <p:sp>
        <p:nvSpPr>
          <p:cNvPr id="6" name="Rectangle 5"/>
          <p:cNvSpPr/>
          <p:nvPr/>
        </p:nvSpPr>
        <p:spPr>
          <a:xfrm>
            <a:off x="289875" y="2804208"/>
            <a:ext cx="6516040" cy="529542"/>
          </a:xfrm>
          <a:prstGeom prst="rect">
            <a:avLst/>
          </a:prstGeom>
          <a:solidFill>
            <a:srgbClr val="DD2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Currently only run via command line</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5066" y="827569"/>
            <a:ext cx="1850682" cy="1801331"/>
          </a:xfrm>
          <a:prstGeom prst="rect">
            <a:avLst/>
          </a:prstGeom>
        </p:spPr>
      </p:pic>
    </p:spTree>
    <p:extLst>
      <p:ext uri="{BB962C8B-B14F-4D97-AF65-F5344CB8AC3E}">
        <p14:creationId xmlns:p14="http://schemas.microsoft.com/office/powerpoint/2010/main" val="14030721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Visual Studio Mobile Center – </a:t>
            </a:r>
            <a:r>
              <a:rPr lang="en-US" dirty="0" smtClean="0"/>
              <a:t>Deploy </a:t>
            </a:r>
            <a:r>
              <a:rPr lang="en-US" dirty="0"/>
              <a:t>Features</a:t>
            </a:r>
          </a:p>
        </p:txBody>
      </p:sp>
      <p:sp>
        <p:nvSpPr>
          <p:cNvPr id="4" name="Rectangle 3"/>
          <p:cNvSpPr/>
          <p:nvPr/>
        </p:nvSpPr>
        <p:spPr>
          <a:xfrm>
            <a:off x="304800" y="1504950"/>
            <a:ext cx="6516040" cy="529542"/>
          </a:xfrm>
          <a:prstGeom prst="rect">
            <a:avLst/>
          </a:prstGeom>
          <a:solidFill>
            <a:srgbClr val="EC24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Multiple Groups allowed</a:t>
            </a:r>
          </a:p>
        </p:txBody>
      </p:sp>
      <p:sp>
        <p:nvSpPr>
          <p:cNvPr id="5" name="Rectangle 4"/>
          <p:cNvSpPr/>
          <p:nvPr/>
        </p:nvSpPr>
        <p:spPr>
          <a:xfrm>
            <a:off x="304800" y="2218573"/>
            <a:ext cx="6516040" cy="529542"/>
          </a:xfrm>
          <a:prstGeom prst="rect">
            <a:avLst/>
          </a:prstGeom>
          <a:solidFill>
            <a:srgbClr val="DD2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Version notification via email</a:t>
            </a:r>
          </a:p>
        </p:txBody>
      </p:sp>
      <p:sp>
        <p:nvSpPr>
          <p:cNvPr id="6" name="Rectangle 5"/>
          <p:cNvSpPr/>
          <p:nvPr/>
        </p:nvSpPr>
        <p:spPr>
          <a:xfrm>
            <a:off x="304800" y="2932196"/>
            <a:ext cx="6516040" cy="529542"/>
          </a:xfrm>
          <a:prstGeom prst="rect">
            <a:avLst/>
          </a:prstGeom>
          <a:solidFill>
            <a:srgbClr val="DD2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Group invite e-mail</a:t>
            </a:r>
          </a:p>
        </p:txBody>
      </p:sp>
      <p:sp>
        <p:nvSpPr>
          <p:cNvPr id="8" name="Rectangle 7"/>
          <p:cNvSpPr/>
          <p:nvPr/>
        </p:nvSpPr>
        <p:spPr>
          <a:xfrm>
            <a:off x="304800" y="3645818"/>
            <a:ext cx="6516040" cy="529542"/>
          </a:xfrm>
          <a:prstGeom prst="rect">
            <a:avLst/>
          </a:prstGeom>
          <a:solidFill>
            <a:srgbClr val="AF1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Builds only go to one group</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9642" y="884883"/>
            <a:ext cx="1684961" cy="1660891"/>
          </a:xfrm>
          <a:prstGeom prst="rect">
            <a:avLst/>
          </a:prstGeom>
        </p:spPr>
      </p:pic>
    </p:spTree>
    <p:extLst>
      <p:ext uri="{BB962C8B-B14F-4D97-AF65-F5344CB8AC3E}">
        <p14:creationId xmlns:p14="http://schemas.microsoft.com/office/powerpoint/2010/main" val="20624582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Visual Studio Mobile Center – </a:t>
            </a:r>
            <a:r>
              <a:rPr lang="en-US" dirty="0" smtClean="0"/>
              <a:t>Crash and Analytics</a:t>
            </a:r>
            <a:endParaRPr lang="en-US" dirty="0"/>
          </a:p>
        </p:txBody>
      </p:sp>
      <p:sp>
        <p:nvSpPr>
          <p:cNvPr id="4" name="Rectangle 3"/>
          <p:cNvSpPr/>
          <p:nvPr/>
        </p:nvSpPr>
        <p:spPr>
          <a:xfrm>
            <a:off x="304800" y="1428750"/>
            <a:ext cx="6516040" cy="529542"/>
          </a:xfrm>
          <a:prstGeom prst="rect">
            <a:avLst/>
          </a:prstGeom>
          <a:solidFill>
            <a:srgbClr val="EC24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t>Basic crash reporting</a:t>
            </a:r>
            <a:endParaRPr lang="en-US" sz="1350" dirty="0"/>
          </a:p>
        </p:txBody>
      </p:sp>
      <p:sp>
        <p:nvSpPr>
          <p:cNvPr id="5" name="Rectangle 4"/>
          <p:cNvSpPr/>
          <p:nvPr/>
        </p:nvSpPr>
        <p:spPr>
          <a:xfrm>
            <a:off x="304800" y="2142373"/>
            <a:ext cx="6516040" cy="529542"/>
          </a:xfrm>
          <a:prstGeom prst="rect">
            <a:avLst/>
          </a:prstGeom>
          <a:solidFill>
            <a:srgbClr val="DD2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Information on user devices and versions</a:t>
            </a:r>
          </a:p>
        </p:txBody>
      </p:sp>
      <p:sp>
        <p:nvSpPr>
          <p:cNvPr id="6" name="Rectangle 5"/>
          <p:cNvSpPr/>
          <p:nvPr/>
        </p:nvSpPr>
        <p:spPr>
          <a:xfrm>
            <a:off x="304800" y="2855996"/>
            <a:ext cx="6516040" cy="529542"/>
          </a:xfrm>
          <a:prstGeom prst="rect">
            <a:avLst/>
          </a:prstGeom>
          <a:solidFill>
            <a:srgbClr val="DD2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Some events recorded automatically</a:t>
            </a:r>
          </a:p>
        </p:txBody>
      </p:sp>
      <p:sp>
        <p:nvSpPr>
          <p:cNvPr id="8" name="Rectangle 7"/>
          <p:cNvSpPr/>
          <p:nvPr/>
        </p:nvSpPr>
        <p:spPr>
          <a:xfrm>
            <a:off x="304800" y="3569618"/>
            <a:ext cx="6516040" cy="529542"/>
          </a:xfrm>
          <a:prstGeom prst="rect">
            <a:avLst/>
          </a:prstGeom>
          <a:solidFill>
            <a:srgbClr val="AF1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Can define custom events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402" y="946230"/>
            <a:ext cx="1622438" cy="1473002"/>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402" y="2685976"/>
            <a:ext cx="1699780" cy="1525443"/>
          </a:xfrm>
          <a:prstGeom prst="rect">
            <a:avLst/>
          </a:prstGeom>
        </p:spPr>
      </p:pic>
    </p:spTree>
    <p:extLst>
      <p:ext uri="{BB962C8B-B14F-4D97-AF65-F5344CB8AC3E}">
        <p14:creationId xmlns:p14="http://schemas.microsoft.com/office/powerpoint/2010/main" val="10148989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Visual Studio Mobile Center – First Impressions</a:t>
            </a:r>
            <a:endParaRPr lang="en-US" dirty="0"/>
          </a:p>
        </p:txBody>
      </p:sp>
      <p:sp>
        <p:nvSpPr>
          <p:cNvPr id="4" name="Rectangle 3"/>
          <p:cNvSpPr/>
          <p:nvPr/>
        </p:nvSpPr>
        <p:spPr>
          <a:xfrm>
            <a:off x="304800" y="1352550"/>
            <a:ext cx="6516040" cy="529542"/>
          </a:xfrm>
          <a:prstGeom prst="rect">
            <a:avLst/>
          </a:prstGeom>
          <a:solidFill>
            <a:srgbClr val="EC24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Very basic functionality, builds have little customization</a:t>
            </a:r>
          </a:p>
        </p:txBody>
      </p:sp>
      <p:sp>
        <p:nvSpPr>
          <p:cNvPr id="5" name="Rectangle 4"/>
          <p:cNvSpPr/>
          <p:nvPr/>
        </p:nvSpPr>
        <p:spPr>
          <a:xfrm>
            <a:off x="304800" y="2066173"/>
            <a:ext cx="6516040" cy="529542"/>
          </a:xfrm>
          <a:prstGeom prst="rect">
            <a:avLst/>
          </a:prstGeom>
          <a:solidFill>
            <a:srgbClr val="DD2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Much still seems missing (Cordova, UWP) </a:t>
            </a:r>
          </a:p>
        </p:txBody>
      </p:sp>
      <p:sp>
        <p:nvSpPr>
          <p:cNvPr id="6" name="Rectangle 5"/>
          <p:cNvSpPr/>
          <p:nvPr/>
        </p:nvSpPr>
        <p:spPr>
          <a:xfrm>
            <a:off x="304800" y="2779796"/>
            <a:ext cx="6516040" cy="529542"/>
          </a:xfrm>
          <a:prstGeom prst="rect">
            <a:avLst/>
          </a:prstGeom>
          <a:solidFill>
            <a:srgbClr val="DD2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Interesting what they did first</a:t>
            </a:r>
          </a:p>
        </p:txBody>
      </p:sp>
      <p:sp>
        <p:nvSpPr>
          <p:cNvPr id="7" name="Rectangle 6"/>
          <p:cNvSpPr/>
          <p:nvPr/>
        </p:nvSpPr>
        <p:spPr>
          <a:xfrm>
            <a:off x="304800" y="4207041"/>
            <a:ext cx="6516040" cy="529542"/>
          </a:xfrm>
          <a:prstGeom prst="rect">
            <a:avLst/>
          </a:prstGeom>
          <a:solidFill>
            <a:srgbClr val="AF1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Lots of potential</a:t>
            </a:r>
          </a:p>
        </p:txBody>
      </p:sp>
      <p:sp>
        <p:nvSpPr>
          <p:cNvPr id="8" name="Rectangle 7"/>
          <p:cNvSpPr/>
          <p:nvPr/>
        </p:nvSpPr>
        <p:spPr>
          <a:xfrm>
            <a:off x="304800" y="3493418"/>
            <a:ext cx="6516040" cy="529542"/>
          </a:xfrm>
          <a:prstGeom prst="rect">
            <a:avLst/>
          </a:prstGeom>
          <a:solidFill>
            <a:srgbClr val="AF1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Security and tables redundant to other Azure offerings</a:t>
            </a:r>
          </a:p>
        </p:txBody>
      </p:sp>
      <p:pic>
        <p:nvPicPr>
          <p:cNvPr id="9" name="Picture 8"/>
          <p:cNvPicPr>
            <a:picLocks noChangeAspect="1"/>
          </p:cNvPicPr>
          <p:nvPr/>
        </p:nvPicPr>
        <p:blipFill>
          <a:blip r:embed="rId3"/>
          <a:stretch>
            <a:fillRect/>
          </a:stretch>
        </p:blipFill>
        <p:spPr>
          <a:xfrm>
            <a:off x="7004339" y="946230"/>
            <a:ext cx="1960189" cy="1111075"/>
          </a:xfrm>
          <a:prstGeom prst="rect">
            <a:avLst/>
          </a:prstGeom>
        </p:spPr>
      </p:pic>
    </p:spTree>
    <p:extLst>
      <p:ext uri="{BB962C8B-B14F-4D97-AF65-F5344CB8AC3E}">
        <p14:creationId xmlns:p14="http://schemas.microsoft.com/office/powerpoint/2010/main" val="20909231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Demo – Visual Studio Mobile Center</a:t>
            </a:r>
            <a:endParaRPr lang="en-US" dirty="0"/>
          </a:p>
        </p:txBody>
      </p:sp>
    </p:spTree>
    <p:extLst>
      <p:ext uri="{BB962C8B-B14F-4D97-AF65-F5344CB8AC3E}">
        <p14:creationId xmlns:p14="http://schemas.microsoft.com/office/powerpoint/2010/main" val="19506867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891883"/>
            <a:ext cx="8740142" cy="4229523"/>
          </a:xfrm>
        </p:spPr>
        <p:txBody>
          <a:bodyPr/>
          <a:lstStyle/>
          <a:p>
            <a:r>
              <a:rPr lang="en-US" dirty="0"/>
              <a:t>Analyze &amp; Polish Apps</a:t>
            </a:r>
          </a:p>
          <a:p>
            <a:r>
              <a:rPr lang="en-US" dirty="0"/>
              <a:t>For all platforms!</a:t>
            </a:r>
          </a:p>
          <a:p>
            <a:pPr lvl="1"/>
            <a:r>
              <a:rPr lang="en-US" dirty="0"/>
              <a:t>iOS</a:t>
            </a:r>
          </a:p>
          <a:p>
            <a:pPr lvl="1"/>
            <a:r>
              <a:rPr lang="en-US" dirty="0"/>
              <a:t>Android</a:t>
            </a:r>
          </a:p>
          <a:p>
            <a:pPr lvl="1"/>
            <a:r>
              <a:rPr lang="en-US" dirty="0"/>
              <a:t>Xamarin.Forms</a:t>
            </a:r>
          </a:p>
          <a:p>
            <a:r>
              <a:rPr lang="en-US" dirty="0"/>
              <a:t>Available on:</a:t>
            </a:r>
          </a:p>
          <a:p>
            <a:pPr lvl="1"/>
            <a:r>
              <a:rPr lang="en-US" dirty="0"/>
              <a:t>Mac or PC</a:t>
            </a:r>
          </a:p>
          <a:p>
            <a:pPr lvl="1"/>
            <a:endParaRPr lang="en-US" dirty="0"/>
          </a:p>
          <a:p>
            <a:pPr lvl="1"/>
            <a:endParaRPr lang="en-US" dirty="0"/>
          </a:p>
          <a:p>
            <a:pPr lvl="1"/>
            <a:endParaRPr lang="en-US" dirty="0"/>
          </a:p>
          <a:p>
            <a:pPr lvl="1"/>
            <a:endParaRPr lang="en-US" dirty="0"/>
          </a:p>
          <a:p>
            <a:pPr marL="252109" lvl="1"/>
            <a:r>
              <a:rPr lang="en-US" dirty="0"/>
              <a:t>Xamarin.com/profiler</a:t>
            </a:r>
          </a:p>
        </p:txBody>
      </p:sp>
      <p:sp>
        <p:nvSpPr>
          <p:cNvPr id="3" name="Title 2"/>
          <p:cNvSpPr>
            <a:spLocks noGrp="1"/>
          </p:cNvSpPr>
          <p:nvPr>
            <p:ph type="title"/>
          </p:nvPr>
        </p:nvSpPr>
        <p:spPr/>
        <p:txBody>
          <a:bodyPr/>
          <a:lstStyle/>
          <a:p>
            <a:r>
              <a:rPr lang="en-US" dirty="0"/>
              <a:t>Xamarin Profiler Preview</a:t>
            </a:r>
          </a:p>
        </p:txBody>
      </p:sp>
      <p:pic>
        <p:nvPicPr>
          <p:cNvPr id="5" name="Picture 4"/>
          <p:cNvPicPr>
            <a:picLocks noChangeAspect="1"/>
          </p:cNvPicPr>
          <p:nvPr/>
        </p:nvPicPr>
        <p:blipFill>
          <a:blip r:embed="rId3"/>
          <a:stretch>
            <a:fillRect/>
          </a:stretch>
        </p:blipFill>
        <p:spPr>
          <a:xfrm>
            <a:off x="4749256" y="0"/>
            <a:ext cx="9530716" cy="5682850"/>
          </a:xfrm>
          <a:prstGeom prst="rect">
            <a:avLst/>
          </a:prstGeom>
        </p:spPr>
      </p:pic>
    </p:spTree>
    <p:extLst>
      <p:ext uri="{BB962C8B-B14F-4D97-AF65-F5344CB8AC3E}">
        <p14:creationId xmlns:p14="http://schemas.microsoft.com/office/powerpoint/2010/main" val="682085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29" y="1591259"/>
            <a:ext cx="8740142" cy="545775"/>
          </a:xfrm>
        </p:spPr>
        <p:txBody>
          <a:bodyPr/>
          <a:lstStyle/>
          <a:p>
            <a:r>
              <a:rPr lang="en-US" dirty="0"/>
              <a:t>Two key instruments</a:t>
            </a:r>
          </a:p>
        </p:txBody>
      </p:sp>
      <p:sp>
        <p:nvSpPr>
          <p:cNvPr id="3" name="Title 2"/>
          <p:cNvSpPr>
            <a:spLocks noGrp="1"/>
          </p:cNvSpPr>
          <p:nvPr>
            <p:ph type="title"/>
          </p:nvPr>
        </p:nvSpPr>
        <p:spPr/>
        <p:txBody>
          <a:bodyPr/>
          <a:lstStyle/>
          <a:p>
            <a:r>
              <a:rPr lang="en-US" dirty="0"/>
              <a:t>Results that matter</a:t>
            </a:r>
          </a:p>
        </p:txBody>
      </p:sp>
      <p:pic>
        <p:nvPicPr>
          <p:cNvPr id="4" name="Picture 3"/>
          <p:cNvPicPr>
            <a:picLocks noChangeAspect="1"/>
          </p:cNvPicPr>
          <p:nvPr/>
        </p:nvPicPr>
        <p:blipFill>
          <a:blip r:embed="rId3"/>
          <a:stretch>
            <a:fillRect/>
          </a:stretch>
        </p:blipFill>
        <p:spPr>
          <a:xfrm>
            <a:off x="4120434" y="1034728"/>
            <a:ext cx="4633997" cy="1658837"/>
          </a:xfrm>
          <a:prstGeom prst="rect">
            <a:avLst/>
          </a:prstGeom>
        </p:spPr>
      </p:pic>
      <p:pic>
        <p:nvPicPr>
          <p:cNvPr id="5" name="Picture 4"/>
          <p:cNvPicPr>
            <a:picLocks noChangeAspect="1"/>
          </p:cNvPicPr>
          <p:nvPr/>
        </p:nvPicPr>
        <p:blipFill>
          <a:blip r:embed="rId4"/>
          <a:stretch>
            <a:fillRect/>
          </a:stretch>
        </p:blipFill>
        <p:spPr>
          <a:xfrm>
            <a:off x="4120434" y="2975896"/>
            <a:ext cx="4633997" cy="1658616"/>
          </a:xfrm>
          <a:prstGeom prst="rect">
            <a:avLst/>
          </a:prstGeom>
        </p:spPr>
      </p:pic>
      <p:sp>
        <p:nvSpPr>
          <p:cNvPr id="6" name="Text Placeholder 1"/>
          <p:cNvSpPr txBox="1">
            <a:spLocks/>
          </p:cNvSpPr>
          <p:nvPr/>
        </p:nvSpPr>
        <p:spPr>
          <a:xfrm>
            <a:off x="200191" y="3532317"/>
            <a:ext cx="8740142" cy="545790"/>
          </a:xfrm>
          <a:prstGeom prst="rect">
            <a:avLst/>
          </a:prstGeom>
        </p:spPr>
        <p:txBody>
          <a:bodyPr vert="horz" wrap="square" lIns="109728" tIns="68580" rIns="109728" bIns="6858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941" dirty="0"/>
              <a:t>Call Tree</a:t>
            </a:r>
          </a:p>
        </p:txBody>
      </p:sp>
    </p:spTree>
    <p:extLst>
      <p:ext uri="{BB962C8B-B14F-4D97-AF65-F5344CB8AC3E}">
        <p14:creationId xmlns:p14="http://schemas.microsoft.com/office/powerpoint/2010/main" val="12063405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normAutofit/>
          </a:bodyPr>
          <a:lstStyle/>
          <a:p>
            <a:r>
              <a:rPr lang="en-US" sz="4000" dirty="0"/>
              <a:t>Development Options</a:t>
            </a:r>
          </a:p>
        </p:txBody>
      </p:sp>
      <p:graphicFrame>
        <p:nvGraphicFramePr>
          <p:cNvPr id="3" name="Content Placeholder 2"/>
          <p:cNvGraphicFramePr>
            <a:graphicFrameLocks noGrp="1"/>
          </p:cNvGraphicFramePr>
          <p:nvPr>
            <p:ph idx="1"/>
            <p:extLst/>
          </p:nvPr>
        </p:nvGraphicFramePr>
        <p:xfrm>
          <a:off x="1292937" y="2139702"/>
          <a:ext cx="6249395" cy="19089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nvPr>
        </p:nvGraphicFramePr>
        <p:xfrm>
          <a:off x="1331642" y="1415409"/>
          <a:ext cx="6196103" cy="67028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741349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29" y="1591259"/>
            <a:ext cx="8740142" cy="545775"/>
          </a:xfrm>
        </p:spPr>
        <p:txBody>
          <a:bodyPr/>
          <a:lstStyle/>
          <a:p>
            <a:r>
              <a:rPr lang="en-US" dirty="0"/>
              <a:t>Sampling</a:t>
            </a:r>
          </a:p>
        </p:txBody>
      </p:sp>
      <p:sp>
        <p:nvSpPr>
          <p:cNvPr id="3" name="Title 2"/>
          <p:cNvSpPr>
            <a:spLocks noGrp="1"/>
          </p:cNvSpPr>
          <p:nvPr>
            <p:ph type="title"/>
          </p:nvPr>
        </p:nvSpPr>
        <p:spPr/>
        <p:txBody>
          <a:bodyPr/>
          <a:lstStyle/>
          <a:p>
            <a:r>
              <a:rPr lang="en-US" dirty="0"/>
              <a:t>Results that matter</a:t>
            </a:r>
          </a:p>
        </p:txBody>
      </p:sp>
      <p:pic>
        <p:nvPicPr>
          <p:cNvPr id="4" name="Picture 3"/>
          <p:cNvPicPr>
            <a:picLocks noChangeAspect="1"/>
          </p:cNvPicPr>
          <p:nvPr/>
        </p:nvPicPr>
        <p:blipFill>
          <a:blip r:embed="rId3"/>
          <a:stretch>
            <a:fillRect/>
          </a:stretch>
        </p:blipFill>
        <p:spPr>
          <a:xfrm>
            <a:off x="4120434" y="1034728"/>
            <a:ext cx="4633997" cy="1658837"/>
          </a:xfrm>
          <a:prstGeom prst="rect">
            <a:avLst/>
          </a:prstGeom>
        </p:spPr>
      </p:pic>
      <p:sp>
        <p:nvSpPr>
          <p:cNvPr id="6" name="Text Placeholder 1"/>
          <p:cNvSpPr txBox="1">
            <a:spLocks/>
          </p:cNvSpPr>
          <p:nvPr/>
        </p:nvSpPr>
        <p:spPr>
          <a:xfrm>
            <a:off x="200191" y="3532317"/>
            <a:ext cx="8740142" cy="545790"/>
          </a:xfrm>
          <a:prstGeom prst="rect">
            <a:avLst/>
          </a:prstGeom>
        </p:spPr>
        <p:txBody>
          <a:bodyPr vert="horz" wrap="square" lIns="109728" tIns="68580" rIns="109728" bIns="6858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941" dirty="0"/>
              <a:t>Snapshots</a:t>
            </a:r>
          </a:p>
        </p:txBody>
      </p:sp>
      <p:pic>
        <p:nvPicPr>
          <p:cNvPr id="7" name="Picture 6"/>
          <p:cNvPicPr>
            <a:picLocks noChangeAspect="1"/>
          </p:cNvPicPr>
          <p:nvPr/>
        </p:nvPicPr>
        <p:blipFill>
          <a:blip r:embed="rId4"/>
          <a:stretch>
            <a:fillRect/>
          </a:stretch>
        </p:blipFill>
        <p:spPr>
          <a:xfrm>
            <a:off x="4120435" y="999201"/>
            <a:ext cx="4745387" cy="1698485"/>
          </a:xfrm>
          <a:prstGeom prst="rect">
            <a:avLst/>
          </a:prstGeom>
        </p:spPr>
      </p:pic>
      <p:pic>
        <p:nvPicPr>
          <p:cNvPr id="8" name="Picture 7"/>
          <p:cNvPicPr>
            <a:picLocks noChangeAspect="1"/>
          </p:cNvPicPr>
          <p:nvPr/>
        </p:nvPicPr>
        <p:blipFill>
          <a:blip r:embed="rId5"/>
          <a:stretch>
            <a:fillRect/>
          </a:stretch>
        </p:blipFill>
        <p:spPr>
          <a:xfrm>
            <a:off x="4044085" y="2949238"/>
            <a:ext cx="4786694" cy="1711931"/>
          </a:xfrm>
          <a:prstGeom prst="rect">
            <a:avLst/>
          </a:prstGeom>
        </p:spPr>
      </p:pic>
    </p:spTree>
    <p:extLst>
      <p:ext uri="{BB962C8B-B14F-4D97-AF65-F5344CB8AC3E}">
        <p14:creationId xmlns:p14="http://schemas.microsoft.com/office/powerpoint/2010/main" val="1878188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Demo – Visual Studio Mobile Center</a:t>
            </a:r>
            <a:endParaRPr lang="en-US" dirty="0"/>
          </a:p>
        </p:txBody>
      </p:sp>
    </p:spTree>
    <p:extLst>
      <p:ext uri="{BB962C8B-B14F-4D97-AF65-F5344CB8AC3E}">
        <p14:creationId xmlns:p14="http://schemas.microsoft.com/office/powerpoint/2010/main" val="7324506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0090" y="1107676"/>
            <a:ext cx="3073187" cy="3078549"/>
          </a:xfrm>
          <a:prstGeom prst="rect">
            <a:avLst/>
          </a:prstGeom>
        </p:spPr>
      </p:pic>
      <p:pic>
        <p:nvPicPr>
          <p:cNvPr id="6" name="Picture 5"/>
          <p:cNvPicPr>
            <a:picLocks noChangeAspect="1"/>
          </p:cNvPicPr>
          <p:nvPr/>
        </p:nvPicPr>
        <p:blipFill>
          <a:blip r:embed="rId4"/>
          <a:stretch>
            <a:fillRect/>
          </a:stretch>
        </p:blipFill>
        <p:spPr>
          <a:xfrm>
            <a:off x="6033132" y="1107676"/>
            <a:ext cx="3078549" cy="3078549"/>
          </a:xfrm>
          <a:prstGeom prst="rect">
            <a:avLst/>
          </a:prstGeom>
        </p:spPr>
      </p:pic>
      <p:pic>
        <p:nvPicPr>
          <p:cNvPr id="7" name="Picture 6"/>
          <p:cNvPicPr>
            <a:picLocks noChangeAspect="1"/>
          </p:cNvPicPr>
          <p:nvPr/>
        </p:nvPicPr>
        <p:blipFill>
          <a:blip r:embed="rId5"/>
          <a:stretch>
            <a:fillRect/>
          </a:stretch>
        </p:blipFill>
        <p:spPr>
          <a:xfrm>
            <a:off x="3078930" y="1107676"/>
            <a:ext cx="3078549" cy="3078549"/>
          </a:xfrm>
          <a:prstGeom prst="rect">
            <a:avLst/>
          </a:prstGeom>
        </p:spPr>
      </p:pic>
      <p:grpSp>
        <p:nvGrpSpPr>
          <p:cNvPr id="10" name="Group 9"/>
          <p:cNvGrpSpPr/>
          <p:nvPr/>
        </p:nvGrpSpPr>
        <p:grpSpPr>
          <a:xfrm>
            <a:off x="440581" y="1248297"/>
            <a:ext cx="2754639" cy="2754639"/>
            <a:chOff x="508000" y="1625600"/>
            <a:chExt cx="3746500" cy="3746500"/>
          </a:xfrm>
        </p:grpSpPr>
        <p:sp>
          <p:nvSpPr>
            <p:cNvPr id="38" name="Oval 37"/>
            <p:cNvSpPr/>
            <p:nvPr/>
          </p:nvSpPr>
          <p:spPr bwMode="auto">
            <a:xfrm>
              <a:off x="508000" y="1625600"/>
              <a:ext cx="3746500" cy="37465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38"/>
              <a:endParaRPr lang="en-US" sz="588" b="1" kern="0" dirty="0">
                <a:gradFill>
                  <a:gsLst>
                    <a:gs pos="0">
                      <a:srgbClr val="FFFFFF"/>
                    </a:gs>
                    <a:gs pos="100000">
                      <a:srgbClr val="FFFFFF"/>
                    </a:gs>
                  </a:gsLst>
                  <a:lin ang="5400000" scaled="0"/>
                </a:gradFill>
                <a:ea typeface="Segoe UI" pitchFamily="34" charset="0"/>
                <a:cs typeface="Segoe UI" pitchFamily="34" charset="0"/>
                <a:sym typeface="Segoe UI"/>
              </a:endParaRPr>
            </a:p>
          </p:txBody>
        </p:sp>
        <p:pic>
          <p:nvPicPr>
            <p:cNvPr id="39" name="Picture 3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8836" y="2006600"/>
              <a:ext cx="3029347" cy="3029347"/>
            </a:xfrm>
            <a:prstGeom prst="rect">
              <a:avLst/>
            </a:prstGeom>
          </p:spPr>
        </p:pic>
      </p:grpSp>
      <p:grpSp>
        <p:nvGrpSpPr>
          <p:cNvPr id="11" name="Group 10"/>
          <p:cNvGrpSpPr/>
          <p:nvPr/>
        </p:nvGrpSpPr>
        <p:grpSpPr>
          <a:xfrm>
            <a:off x="3232570" y="1248297"/>
            <a:ext cx="2754639" cy="2754639"/>
            <a:chOff x="4305300" y="1651000"/>
            <a:chExt cx="3746500" cy="3746500"/>
          </a:xfrm>
        </p:grpSpPr>
        <p:sp>
          <p:nvSpPr>
            <p:cNvPr id="37" name="Oval 36"/>
            <p:cNvSpPr/>
            <p:nvPr/>
          </p:nvSpPr>
          <p:spPr bwMode="auto">
            <a:xfrm>
              <a:off x="4305300" y="1651000"/>
              <a:ext cx="3746500" cy="37465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38"/>
              <a:endParaRPr lang="en-US" sz="588" b="1" kern="0" dirty="0">
                <a:gradFill>
                  <a:gsLst>
                    <a:gs pos="0">
                      <a:srgbClr val="FFFFFF"/>
                    </a:gs>
                    <a:gs pos="100000">
                      <a:srgbClr val="FFFFFF"/>
                    </a:gs>
                  </a:gsLst>
                  <a:lin ang="5400000" scaled="0"/>
                </a:gradFill>
                <a:ea typeface="Segoe UI" pitchFamily="34" charset="0"/>
                <a:cs typeface="Segoe UI" pitchFamily="34" charset="0"/>
                <a:sym typeface="Segoe UI"/>
              </a:endParaRPr>
            </a:p>
          </p:txBody>
        </p:sp>
        <p:pic>
          <p:nvPicPr>
            <p:cNvPr id="40" name="Picture 3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56136" y="2006600"/>
              <a:ext cx="3029347" cy="3029347"/>
            </a:xfrm>
            <a:prstGeom prst="rect">
              <a:avLst/>
            </a:prstGeom>
          </p:spPr>
        </p:pic>
      </p:grpSp>
      <p:grpSp>
        <p:nvGrpSpPr>
          <p:cNvPr id="42" name="Group 41"/>
          <p:cNvGrpSpPr/>
          <p:nvPr/>
        </p:nvGrpSpPr>
        <p:grpSpPr>
          <a:xfrm>
            <a:off x="5986583" y="1215615"/>
            <a:ext cx="2820003" cy="2820003"/>
            <a:chOff x="8013700" y="1536700"/>
            <a:chExt cx="3835400" cy="3835400"/>
          </a:xfrm>
        </p:grpSpPr>
        <p:sp>
          <p:nvSpPr>
            <p:cNvPr id="36" name="Oval 35"/>
            <p:cNvSpPr/>
            <p:nvPr/>
          </p:nvSpPr>
          <p:spPr bwMode="auto">
            <a:xfrm>
              <a:off x="8013700" y="1536700"/>
              <a:ext cx="3835400" cy="3835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38"/>
              <a:endParaRPr lang="en-US" sz="588" b="1" kern="0" dirty="0">
                <a:gradFill>
                  <a:gsLst>
                    <a:gs pos="0">
                      <a:srgbClr val="FFFFFF"/>
                    </a:gs>
                    <a:gs pos="100000">
                      <a:srgbClr val="FFFFFF"/>
                    </a:gs>
                  </a:gsLst>
                  <a:lin ang="5400000" scaled="0"/>
                </a:gradFill>
                <a:ea typeface="Segoe UI" pitchFamily="34" charset="0"/>
                <a:cs typeface="Segoe UI" pitchFamily="34" charset="0"/>
                <a:sym typeface="Segoe UI"/>
              </a:endParaRPr>
            </a:p>
          </p:txBody>
        </p:sp>
        <p:pic>
          <p:nvPicPr>
            <p:cNvPr id="41" name="Picture 4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53436" y="2006600"/>
              <a:ext cx="3029347" cy="3029347"/>
            </a:xfrm>
            <a:prstGeom prst="rect">
              <a:avLst/>
            </a:prstGeom>
          </p:spPr>
        </p:pic>
      </p:grpSp>
    </p:spTree>
    <p:extLst>
      <p:ext uri="{BB962C8B-B14F-4D97-AF65-F5344CB8AC3E}">
        <p14:creationId xmlns:p14="http://schemas.microsoft.com/office/powerpoint/2010/main" val="1048994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2"/>
                                        </p:tgtEl>
                                      </p:cBhvr>
                                    </p:animEffect>
                                    <p:set>
                                      <p:cBhvr>
                                        <p:cTn id="17"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060" y="217468"/>
            <a:ext cx="8741880" cy="674653"/>
          </a:xfrm>
        </p:spPr>
        <p:txBody>
          <a:bodyPr>
            <a:normAutofit fontScale="90000"/>
          </a:bodyPr>
          <a:lstStyle/>
          <a:p>
            <a:pPr algn="ctr"/>
            <a:r>
              <a:rPr lang="en-US" dirty="0" err="1"/>
              <a:t>Xamarin’s</a:t>
            </a:r>
            <a:r>
              <a:rPr lang="en-US" dirty="0"/>
              <a:t> Unique Approach</a:t>
            </a:r>
          </a:p>
        </p:txBody>
      </p:sp>
      <p:sp>
        <p:nvSpPr>
          <p:cNvPr id="14" name="TextBox 13"/>
          <p:cNvSpPr txBox="1"/>
          <p:nvPr/>
        </p:nvSpPr>
        <p:spPr>
          <a:xfrm>
            <a:off x="313982" y="4230639"/>
            <a:ext cx="8516036" cy="488856"/>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765" dirty="0">
                <a:solidFill>
                  <a:srgbClr val="70ACBB"/>
                </a:solidFill>
              </a:rPr>
              <a:t>Shared C# codebase  </a:t>
            </a:r>
            <a:r>
              <a:rPr lang="en-US" sz="1765" dirty="0">
                <a:solidFill>
                  <a:srgbClr val="6FBD23"/>
                </a:solidFill>
              </a:rPr>
              <a:t>•</a:t>
            </a:r>
            <a:r>
              <a:rPr lang="en-US" sz="1765" dirty="0">
                <a:solidFill>
                  <a:srgbClr val="16ACEE"/>
                </a:solidFill>
              </a:rPr>
              <a:t>  </a:t>
            </a:r>
            <a:r>
              <a:rPr lang="en-US" sz="1765" dirty="0">
                <a:solidFill>
                  <a:srgbClr val="70ACBB"/>
                </a:solidFill>
              </a:rPr>
              <a:t>100% native API access</a:t>
            </a:r>
            <a:r>
              <a:rPr lang="en-US" sz="1765" dirty="0">
                <a:solidFill>
                  <a:srgbClr val="16ACEE"/>
                </a:solidFill>
              </a:rPr>
              <a:t>  </a:t>
            </a:r>
            <a:r>
              <a:rPr lang="en-US" sz="1765" dirty="0">
                <a:solidFill>
                  <a:srgbClr val="6FBD23"/>
                </a:solidFill>
              </a:rPr>
              <a:t>•</a:t>
            </a:r>
            <a:r>
              <a:rPr lang="en-US" sz="1765" dirty="0">
                <a:solidFill>
                  <a:srgbClr val="16ACEE"/>
                </a:solidFill>
              </a:rPr>
              <a:t>  </a:t>
            </a:r>
            <a:r>
              <a:rPr lang="en-US" sz="1765" dirty="0">
                <a:solidFill>
                  <a:srgbClr val="70ACBB"/>
                </a:solidFill>
              </a:rPr>
              <a:t>High performance</a:t>
            </a:r>
          </a:p>
        </p:txBody>
      </p:sp>
      <p:sp>
        <p:nvSpPr>
          <p:cNvPr id="20" name="Left Brace 19"/>
          <p:cNvSpPr/>
          <p:nvPr/>
        </p:nvSpPr>
        <p:spPr>
          <a:xfrm rot="5400000">
            <a:off x="4489526" y="403168"/>
            <a:ext cx="176089" cy="738494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ln w="38100" cmpd="sng">
                <a:solidFill>
                  <a:srgbClr val="000000"/>
                </a:solidFill>
                <a:prstDash val="dash"/>
              </a:ln>
              <a:solidFill>
                <a:srgbClr val="404040"/>
              </a:solidFill>
            </a:endParaRPr>
          </a:p>
        </p:txBody>
      </p:sp>
      <p:grpSp>
        <p:nvGrpSpPr>
          <p:cNvPr id="3" name="Group 2"/>
          <p:cNvGrpSpPr/>
          <p:nvPr/>
        </p:nvGrpSpPr>
        <p:grpSpPr>
          <a:xfrm>
            <a:off x="2170064" y="1083711"/>
            <a:ext cx="4815013" cy="2732292"/>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30920"/>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176"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0920"/>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176" dirty="0">
                  <a:solidFill>
                    <a:srgbClr val="FFFFFF"/>
                  </a:solidFill>
                </a:rPr>
                <a:t>Windows C# UI</a:t>
              </a:r>
            </a:p>
          </p:txBody>
        </p:sp>
        <p:sp>
          <p:nvSpPr>
            <p:cNvPr id="43" name="TextBox 42"/>
            <p:cNvSpPr txBox="1"/>
            <p:nvPr/>
          </p:nvSpPr>
          <p:spPr>
            <a:xfrm>
              <a:off x="4962446" y="2150169"/>
              <a:ext cx="2104077" cy="530920"/>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176" dirty="0">
                  <a:solidFill>
                    <a:srgbClr val="FFFFFF"/>
                  </a:solidFill>
                </a:rPr>
                <a:t>Android C# UI</a:t>
              </a:r>
            </a:p>
          </p:txBody>
        </p:sp>
        <p:sp>
          <p:nvSpPr>
            <p:cNvPr id="19" name="TextBox 18"/>
            <p:cNvSpPr txBox="1"/>
            <p:nvPr/>
          </p:nvSpPr>
          <p:spPr>
            <a:xfrm>
              <a:off x="2830402" y="3439156"/>
              <a:ext cx="6393682" cy="893071"/>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294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8269994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APIs</a:t>
            </a:r>
          </a:p>
        </p:txBody>
      </p:sp>
      <p:grpSp>
        <p:nvGrpSpPr>
          <p:cNvPr id="44" name="Group 43"/>
          <p:cNvGrpSpPr/>
          <p:nvPr/>
        </p:nvGrpSpPr>
        <p:grpSpPr>
          <a:xfrm>
            <a:off x="568703" y="1339167"/>
            <a:ext cx="8037209" cy="779867"/>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Microsoft.Phone</a:t>
              </a:r>
              <a:endParaRPr lang="en-US" sz="1324"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103" dirty="0" err="1">
                  <a:solidFill>
                    <a:srgbClr val="FFFFFF"/>
                  </a:solidFill>
                  <a:cs typeface="Helvetica Light"/>
                </a:rPr>
                <a:t>Microsoft.Networking</a:t>
              </a:r>
              <a:endParaRPr lang="en-US" sz="1103"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Windows.Storage</a:t>
              </a:r>
              <a:endParaRPr lang="en-US" sz="1324"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103" dirty="0" err="1">
                  <a:solidFill>
                    <a:srgbClr val="FFFFFF"/>
                  </a:solidFill>
                  <a:cs typeface="Helvetica Light"/>
                </a:rPr>
                <a:t>Windows.Foundation</a:t>
              </a:r>
              <a:endParaRPr lang="en-US" sz="1103"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Microsoft.Devices</a:t>
              </a:r>
              <a:endParaRPr lang="en-US" sz="1324" dirty="0">
                <a:solidFill>
                  <a:srgbClr val="FFFFFF"/>
                </a:solidFill>
                <a:cs typeface="Helvetica Light"/>
              </a:endParaRPr>
            </a:p>
          </p:txBody>
        </p:sp>
        <p:sp>
          <p:nvSpPr>
            <p:cNvPr id="34" name="TextBox 33"/>
            <p:cNvSpPr txBox="1"/>
            <p:nvPr/>
          </p:nvSpPr>
          <p:spPr>
            <a:xfrm>
              <a:off x="6299200" y="1820862"/>
              <a:ext cx="369421" cy="627902"/>
            </a:xfrm>
            <a:prstGeom prst="rect">
              <a:avLst/>
            </a:prstGeom>
            <a:noFill/>
          </p:spPr>
          <p:txBody>
            <a:bodyPr wrap="none" lIns="134464" tIns="107571" rIns="134464" bIns="107571" rtlCol="0">
              <a:spAutoFit/>
            </a:bodyPr>
            <a:lstStyle/>
            <a:p>
              <a:pPr defTabSz="685775">
                <a:lnSpc>
                  <a:spcPct val="90000"/>
                </a:lnSpc>
                <a:spcAft>
                  <a:spcPts val="441"/>
                </a:spcAft>
              </a:pPr>
              <a:endParaRPr lang="en-US" sz="1765" dirty="0" err="1">
                <a:gradFill>
                  <a:gsLst>
                    <a:gs pos="2917">
                      <a:srgbClr val="404040"/>
                    </a:gs>
                    <a:gs pos="30000">
                      <a:srgbClr val="404040"/>
                    </a:gs>
                  </a:gsLst>
                  <a:lin ang="5400000" scaled="0"/>
                </a:gradFill>
              </a:endParaRPr>
            </a:p>
          </p:txBody>
        </p:sp>
      </p:grpSp>
      <p:sp>
        <p:nvSpPr>
          <p:cNvPr id="36" name="Left Brace 35"/>
          <p:cNvSpPr/>
          <p:nvPr/>
        </p:nvSpPr>
        <p:spPr>
          <a:xfrm rot="5400000" flipH="1">
            <a:off x="4450609" y="-294942"/>
            <a:ext cx="280133" cy="8030472"/>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31897" y="4028440"/>
            <a:ext cx="880207" cy="682610"/>
          </a:xfrm>
          <a:prstGeom prst="rect">
            <a:avLst/>
          </a:prstGeom>
        </p:spPr>
      </p:pic>
      <p:grpSp>
        <p:nvGrpSpPr>
          <p:cNvPr id="38" name="Group 37"/>
          <p:cNvGrpSpPr/>
          <p:nvPr/>
        </p:nvGrpSpPr>
        <p:grpSpPr>
          <a:xfrm>
            <a:off x="565335" y="2823870"/>
            <a:ext cx="8037209" cy="499735"/>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System.Data</a:t>
              </a:r>
              <a:endParaRPr lang="en-US" sz="1324"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System.Windows</a:t>
              </a:r>
              <a:endParaRPr lang="en-US" sz="1324"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System.Numerics</a:t>
              </a:r>
              <a:endParaRPr lang="en-US" sz="1324"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System.Core</a:t>
              </a:r>
              <a:endParaRPr lang="en-US" sz="1324"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103" dirty="0" err="1">
                  <a:solidFill>
                    <a:srgbClr val="FFFFFF"/>
                  </a:solidFill>
                  <a:cs typeface="Helvetica Light"/>
                </a:rPr>
                <a:t>System.ServiceModel</a:t>
              </a:r>
              <a:endParaRPr lang="en-US" sz="1103" dirty="0">
                <a:solidFill>
                  <a:srgbClr val="FFFFFF"/>
                </a:solidFill>
                <a:cs typeface="Helvetica Light"/>
              </a:endParaRPr>
            </a:p>
          </p:txBody>
        </p:sp>
      </p:grpSp>
      <p:sp>
        <p:nvSpPr>
          <p:cNvPr id="24" name="Rounded Rectangle 23"/>
          <p:cNvSpPr/>
          <p:nvPr/>
        </p:nvSpPr>
        <p:spPr>
          <a:xfrm>
            <a:off x="568704"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System.Net</a:t>
            </a:r>
            <a:endParaRPr lang="en-US" sz="1324" dirty="0">
              <a:solidFill>
                <a:srgbClr val="FFFFFF"/>
              </a:solidFill>
              <a:cs typeface="Helvetica Light"/>
            </a:endParaRPr>
          </a:p>
        </p:txBody>
      </p:sp>
      <p:sp>
        <p:nvSpPr>
          <p:cNvPr id="25" name="Rounded Rectangle 24"/>
          <p:cNvSpPr/>
          <p:nvPr/>
        </p:nvSpPr>
        <p:spPr>
          <a:xfrm>
            <a:off x="2196650"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a:solidFill>
                  <a:srgbClr val="FFFFFF"/>
                </a:solidFill>
                <a:cs typeface="Helvetica Light"/>
              </a:rPr>
              <a:t>System</a:t>
            </a:r>
          </a:p>
        </p:txBody>
      </p:sp>
      <p:sp>
        <p:nvSpPr>
          <p:cNvPr id="26" name="Rounded Rectangle 25"/>
          <p:cNvSpPr/>
          <p:nvPr/>
        </p:nvSpPr>
        <p:spPr>
          <a:xfrm>
            <a:off x="3824596"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System.IO</a:t>
            </a:r>
            <a:endParaRPr lang="en-US" sz="1324" dirty="0">
              <a:solidFill>
                <a:srgbClr val="FFFFFF"/>
              </a:solidFill>
              <a:cs typeface="Helvetica Light"/>
            </a:endParaRPr>
          </a:p>
        </p:txBody>
      </p:sp>
      <p:sp>
        <p:nvSpPr>
          <p:cNvPr id="27" name="Rounded Rectangle 26"/>
          <p:cNvSpPr/>
          <p:nvPr/>
        </p:nvSpPr>
        <p:spPr>
          <a:xfrm>
            <a:off x="5452542"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System.Linq</a:t>
            </a:r>
            <a:endParaRPr lang="en-US" sz="1324" dirty="0">
              <a:solidFill>
                <a:srgbClr val="FFFFFF"/>
              </a:solidFill>
              <a:cs typeface="Helvetica Light"/>
            </a:endParaRPr>
          </a:p>
        </p:txBody>
      </p:sp>
      <p:sp>
        <p:nvSpPr>
          <p:cNvPr id="28" name="Rounded Rectangle 27"/>
          <p:cNvSpPr/>
          <p:nvPr/>
        </p:nvSpPr>
        <p:spPr>
          <a:xfrm>
            <a:off x="7080489"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System.Xml</a:t>
            </a:r>
            <a:endParaRPr lang="en-US" sz="1324" dirty="0">
              <a:solidFill>
                <a:srgbClr val="FFFFFF"/>
              </a:solidFill>
              <a:cs typeface="Helvetica Light"/>
            </a:endParaRPr>
          </a:p>
        </p:txBody>
      </p:sp>
    </p:spTree>
    <p:extLst>
      <p:ext uri="{BB962C8B-B14F-4D97-AF65-F5344CB8AC3E}">
        <p14:creationId xmlns:p14="http://schemas.microsoft.com/office/powerpoint/2010/main" val="44919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 – 100% API Coverage</a:t>
            </a:r>
          </a:p>
        </p:txBody>
      </p:sp>
      <p:grpSp>
        <p:nvGrpSpPr>
          <p:cNvPr id="3" name="Group 2"/>
          <p:cNvGrpSpPr/>
          <p:nvPr/>
        </p:nvGrpSpPr>
        <p:grpSpPr>
          <a:xfrm>
            <a:off x="568703" y="1447718"/>
            <a:ext cx="8037209" cy="671316"/>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MapKit</a:t>
              </a:r>
              <a:endParaRPr lang="en-US" sz="1324"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UIKit</a:t>
              </a:r>
              <a:endParaRPr lang="en-US" sz="1324"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iBeacon</a:t>
              </a:r>
              <a:endParaRPr lang="en-US" sz="1324"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CoreGraphics</a:t>
              </a:r>
              <a:endParaRPr lang="en-US" sz="1324"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CoreMotion</a:t>
              </a:r>
              <a:endParaRPr lang="en-US" sz="1324" dirty="0">
                <a:solidFill>
                  <a:srgbClr val="FFFFFF"/>
                </a:solidFill>
                <a:cs typeface="Helvetica Light"/>
              </a:endParaRPr>
            </a:p>
          </p:txBody>
        </p:sp>
        <p:sp>
          <p:nvSpPr>
            <p:cNvPr id="34" name="TextBox 33"/>
            <p:cNvSpPr txBox="1"/>
            <p:nvPr/>
          </p:nvSpPr>
          <p:spPr>
            <a:xfrm>
              <a:off x="6299200" y="1968500"/>
              <a:ext cx="369421" cy="627902"/>
            </a:xfrm>
            <a:prstGeom prst="rect">
              <a:avLst/>
            </a:prstGeom>
            <a:noFill/>
          </p:spPr>
          <p:txBody>
            <a:bodyPr wrap="none" lIns="134464" tIns="107571" rIns="134464" bIns="107571" rtlCol="0">
              <a:spAutoFit/>
            </a:bodyPr>
            <a:lstStyle/>
            <a:p>
              <a:pPr defTabSz="685775">
                <a:lnSpc>
                  <a:spcPct val="90000"/>
                </a:lnSpc>
                <a:spcAft>
                  <a:spcPts val="441"/>
                </a:spcAft>
              </a:pPr>
              <a:endParaRPr lang="en-US" sz="1765"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31897" y="4028440"/>
            <a:ext cx="880207" cy="682610"/>
          </a:xfrm>
          <a:prstGeom prst="rect">
            <a:avLst/>
          </a:prstGeom>
        </p:spPr>
      </p:pic>
      <p:sp>
        <p:nvSpPr>
          <p:cNvPr id="37" name="Left Brace 36"/>
          <p:cNvSpPr/>
          <p:nvPr/>
        </p:nvSpPr>
        <p:spPr>
          <a:xfrm rot="5400000" flipH="1">
            <a:off x="4450609" y="-294942"/>
            <a:ext cx="280133" cy="8030472"/>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ln w="38100" cmpd="sng">
                <a:solidFill>
                  <a:srgbClr val="000000"/>
                </a:solidFill>
                <a:prstDash val="dash"/>
              </a:ln>
              <a:solidFill>
                <a:srgbClr val="404040"/>
              </a:solidFill>
            </a:endParaRPr>
          </a:p>
        </p:txBody>
      </p:sp>
      <p:sp>
        <p:nvSpPr>
          <p:cNvPr id="24" name="Rounded Rectangle 23"/>
          <p:cNvSpPr/>
          <p:nvPr/>
        </p:nvSpPr>
        <p:spPr>
          <a:xfrm>
            <a:off x="565335" y="2823870"/>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System.Data</a:t>
            </a:r>
            <a:endParaRPr lang="en-US" sz="1324" dirty="0">
              <a:solidFill>
                <a:srgbClr val="FFFFFF"/>
              </a:solidFill>
              <a:cs typeface="Helvetica Light"/>
            </a:endParaRPr>
          </a:p>
        </p:txBody>
      </p:sp>
      <p:sp>
        <p:nvSpPr>
          <p:cNvPr id="25" name="Rounded Rectangle 24"/>
          <p:cNvSpPr/>
          <p:nvPr/>
        </p:nvSpPr>
        <p:spPr>
          <a:xfrm>
            <a:off x="2193282" y="2823870"/>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System.Windows</a:t>
            </a:r>
            <a:endParaRPr lang="en-US" sz="1324" dirty="0">
              <a:solidFill>
                <a:srgbClr val="FFFFFF"/>
              </a:solidFill>
              <a:cs typeface="Helvetica Light"/>
            </a:endParaRPr>
          </a:p>
        </p:txBody>
      </p:sp>
      <p:sp>
        <p:nvSpPr>
          <p:cNvPr id="30" name="Rounded Rectangle 29"/>
          <p:cNvSpPr/>
          <p:nvPr/>
        </p:nvSpPr>
        <p:spPr>
          <a:xfrm>
            <a:off x="3821228" y="2823870"/>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System.Numerics</a:t>
            </a:r>
            <a:endParaRPr lang="en-US" sz="1324" dirty="0">
              <a:solidFill>
                <a:srgbClr val="FFFFFF"/>
              </a:solidFill>
              <a:cs typeface="Helvetica Light"/>
            </a:endParaRPr>
          </a:p>
        </p:txBody>
      </p:sp>
      <p:sp>
        <p:nvSpPr>
          <p:cNvPr id="31" name="Rounded Rectangle 30"/>
          <p:cNvSpPr/>
          <p:nvPr/>
        </p:nvSpPr>
        <p:spPr>
          <a:xfrm>
            <a:off x="5449174" y="2823870"/>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System.Core</a:t>
            </a:r>
            <a:endParaRPr lang="en-US" sz="1324" dirty="0">
              <a:solidFill>
                <a:srgbClr val="FFFFFF"/>
              </a:solidFill>
              <a:cs typeface="Helvetica Light"/>
            </a:endParaRPr>
          </a:p>
        </p:txBody>
      </p:sp>
      <p:sp>
        <p:nvSpPr>
          <p:cNvPr id="32" name="Rounded Rectangle 31"/>
          <p:cNvSpPr/>
          <p:nvPr/>
        </p:nvSpPr>
        <p:spPr>
          <a:xfrm>
            <a:off x="7077121" y="2823870"/>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103" dirty="0" err="1">
                <a:solidFill>
                  <a:srgbClr val="FFFFFF"/>
                </a:solidFill>
                <a:cs typeface="Helvetica Light"/>
              </a:rPr>
              <a:t>System.ServiceModel</a:t>
            </a:r>
            <a:endParaRPr lang="en-US" sz="1103" dirty="0">
              <a:solidFill>
                <a:srgbClr val="FFFFFF"/>
              </a:solidFill>
              <a:cs typeface="Helvetica Light"/>
            </a:endParaRPr>
          </a:p>
        </p:txBody>
      </p:sp>
      <p:sp>
        <p:nvSpPr>
          <p:cNvPr id="38" name="Rounded Rectangle 37"/>
          <p:cNvSpPr/>
          <p:nvPr/>
        </p:nvSpPr>
        <p:spPr>
          <a:xfrm>
            <a:off x="568704"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System.Net</a:t>
            </a:r>
            <a:endParaRPr lang="en-US" sz="1324" dirty="0">
              <a:solidFill>
                <a:srgbClr val="FFFFFF"/>
              </a:solidFill>
              <a:cs typeface="Helvetica Light"/>
            </a:endParaRPr>
          </a:p>
        </p:txBody>
      </p:sp>
      <p:sp>
        <p:nvSpPr>
          <p:cNvPr id="39" name="Rounded Rectangle 38"/>
          <p:cNvSpPr/>
          <p:nvPr/>
        </p:nvSpPr>
        <p:spPr>
          <a:xfrm>
            <a:off x="2196650"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a:solidFill>
                  <a:srgbClr val="FFFFFF"/>
                </a:solidFill>
                <a:cs typeface="Helvetica Light"/>
              </a:rPr>
              <a:t>System</a:t>
            </a:r>
          </a:p>
        </p:txBody>
      </p:sp>
      <p:sp>
        <p:nvSpPr>
          <p:cNvPr id="40" name="Rounded Rectangle 39"/>
          <p:cNvSpPr/>
          <p:nvPr/>
        </p:nvSpPr>
        <p:spPr>
          <a:xfrm>
            <a:off x="3824596"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System.IO</a:t>
            </a:r>
            <a:endParaRPr lang="en-US" sz="1324" dirty="0">
              <a:solidFill>
                <a:srgbClr val="FFFFFF"/>
              </a:solidFill>
              <a:cs typeface="Helvetica Light"/>
            </a:endParaRPr>
          </a:p>
        </p:txBody>
      </p:sp>
      <p:sp>
        <p:nvSpPr>
          <p:cNvPr id="41" name="Rounded Rectangle 40"/>
          <p:cNvSpPr/>
          <p:nvPr/>
        </p:nvSpPr>
        <p:spPr>
          <a:xfrm>
            <a:off x="5452542"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System.Linq</a:t>
            </a:r>
            <a:endParaRPr lang="en-US" sz="1324" dirty="0">
              <a:solidFill>
                <a:srgbClr val="FFFFFF"/>
              </a:solidFill>
              <a:cs typeface="Helvetica Light"/>
            </a:endParaRPr>
          </a:p>
        </p:txBody>
      </p:sp>
      <p:sp>
        <p:nvSpPr>
          <p:cNvPr id="42" name="Rounded Rectangle 41"/>
          <p:cNvSpPr/>
          <p:nvPr/>
        </p:nvSpPr>
        <p:spPr>
          <a:xfrm>
            <a:off x="7080489"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System.Xml</a:t>
            </a:r>
            <a:endParaRPr lang="en-US" sz="1324" dirty="0">
              <a:solidFill>
                <a:srgbClr val="FFFFFF"/>
              </a:solidFill>
              <a:cs typeface="Helvetica Light"/>
            </a:endParaRPr>
          </a:p>
        </p:txBody>
      </p:sp>
    </p:spTree>
    <p:extLst>
      <p:ext uri="{BB962C8B-B14F-4D97-AF65-F5344CB8AC3E}">
        <p14:creationId xmlns:p14="http://schemas.microsoft.com/office/powerpoint/2010/main" val="204606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 100</a:t>
            </a:r>
            <a:r>
              <a:rPr lang="en-US"/>
              <a:t>% API </a:t>
            </a:r>
            <a:r>
              <a:rPr lang="en-US" dirty="0"/>
              <a:t>Coverage</a:t>
            </a:r>
          </a:p>
        </p:txBody>
      </p:sp>
      <p:sp>
        <p:nvSpPr>
          <p:cNvPr id="19" name="Rounded Rectangle 18"/>
          <p:cNvSpPr/>
          <p:nvPr/>
        </p:nvSpPr>
        <p:spPr>
          <a:xfrm>
            <a:off x="568704" y="1619299"/>
            <a:ext cx="1525423" cy="499735"/>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a:solidFill>
                  <a:srgbClr val="FFFFFF"/>
                </a:solidFill>
                <a:cs typeface="Helvetica Light"/>
              </a:rPr>
              <a:t>Text-to-speech</a:t>
            </a:r>
          </a:p>
        </p:txBody>
      </p:sp>
      <p:sp>
        <p:nvSpPr>
          <p:cNvPr id="20" name="Rounded Rectangle 19"/>
          <p:cNvSpPr/>
          <p:nvPr/>
        </p:nvSpPr>
        <p:spPr>
          <a:xfrm>
            <a:off x="2196650" y="1619299"/>
            <a:ext cx="1525423" cy="499735"/>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ActionBar</a:t>
            </a:r>
            <a:endParaRPr lang="en-US" sz="1324" dirty="0">
              <a:solidFill>
                <a:srgbClr val="FFFFFF"/>
              </a:solidFill>
              <a:cs typeface="Helvetica Light"/>
            </a:endParaRPr>
          </a:p>
        </p:txBody>
      </p:sp>
      <p:sp>
        <p:nvSpPr>
          <p:cNvPr id="21" name="Rounded Rectangle 20"/>
          <p:cNvSpPr/>
          <p:nvPr/>
        </p:nvSpPr>
        <p:spPr>
          <a:xfrm>
            <a:off x="3824596" y="1619299"/>
            <a:ext cx="1525423" cy="499735"/>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176" dirty="0">
                <a:solidFill>
                  <a:srgbClr val="FFFFFF"/>
                </a:solidFill>
                <a:cs typeface="Helvetica Light"/>
              </a:rPr>
              <a:t>Printing Framework</a:t>
            </a:r>
          </a:p>
        </p:txBody>
      </p:sp>
      <p:sp>
        <p:nvSpPr>
          <p:cNvPr id="22" name="Rounded Rectangle 21"/>
          <p:cNvSpPr/>
          <p:nvPr/>
        </p:nvSpPr>
        <p:spPr>
          <a:xfrm>
            <a:off x="5452542" y="1619299"/>
            <a:ext cx="1525423" cy="499735"/>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Renderscript</a:t>
            </a:r>
            <a:endParaRPr lang="en-US" sz="1324" dirty="0">
              <a:solidFill>
                <a:srgbClr val="FFFFFF"/>
              </a:solidFill>
              <a:cs typeface="Helvetica Light"/>
            </a:endParaRPr>
          </a:p>
        </p:txBody>
      </p:sp>
      <p:sp>
        <p:nvSpPr>
          <p:cNvPr id="23" name="Rounded Rectangle 22"/>
          <p:cNvSpPr/>
          <p:nvPr/>
        </p:nvSpPr>
        <p:spPr>
          <a:xfrm>
            <a:off x="7080489" y="1619299"/>
            <a:ext cx="1525423" cy="499735"/>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31897" y="4028440"/>
            <a:ext cx="880207" cy="682610"/>
          </a:xfrm>
          <a:prstGeom prst="rect">
            <a:avLst/>
          </a:prstGeom>
        </p:spPr>
      </p:pic>
      <p:sp>
        <p:nvSpPr>
          <p:cNvPr id="34" name="TextBox 33"/>
          <p:cNvSpPr txBox="1"/>
          <p:nvPr/>
        </p:nvSpPr>
        <p:spPr>
          <a:xfrm>
            <a:off x="4646836" y="1339167"/>
            <a:ext cx="271619" cy="461669"/>
          </a:xfrm>
          <a:prstGeom prst="rect">
            <a:avLst/>
          </a:prstGeom>
          <a:noFill/>
        </p:spPr>
        <p:txBody>
          <a:bodyPr wrap="none" lIns="134464" tIns="107571" rIns="134464" bIns="107571" rtlCol="0">
            <a:spAutoFit/>
          </a:bodyPr>
          <a:lstStyle/>
          <a:p>
            <a:pPr defTabSz="685775">
              <a:lnSpc>
                <a:spcPct val="90000"/>
              </a:lnSpc>
              <a:spcAft>
                <a:spcPts val="441"/>
              </a:spcAft>
            </a:pPr>
            <a:endParaRPr lang="en-US" sz="1765" dirty="0" err="1">
              <a:gradFill>
                <a:gsLst>
                  <a:gs pos="2917">
                    <a:srgbClr val="404040"/>
                  </a:gs>
                  <a:gs pos="30000">
                    <a:srgbClr val="404040"/>
                  </a:gs>
                </a:gsLst>
                <a:lin ang="5400000" scaled="0"/>
              </a:gradFill>
            </a:endParaRPr>
          </a:p>
        </p:txBody>
      </p:sp>
      <p:sp>
        <p:nvSpPr>
          <p:cNvPr id="36" name="Left Brace 35"/>
          <p:cNvSpPr/>
          <p:nvPr/>
        </p:nvSpPr>
        <p:spPr>
          <a:xfrm rot="5400000" flipH="1">
            <a:off x="4450609" y="-294942"/>
            <a:ext cx="280133" cy="8030472"/>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ln w="38100" cmpd="sng">
                <a:solidFill>
                  <a:srgbClr val="000000"/>
                </a:solidFill>
                <a:prstDash val="dash"/>
              </a:ln>
              <a:solidFill>
                <a:srgbClr val="404040"/>
              </a:solidFill>
            </a:endParaRPr>
          </a:p>
        </p:txBody>
      </p:sp>
      <p:sp>
        <p:nvSpPr>
          <p:cNvPr id="24" name="Rounded Rectangle 23"/>
          <p:cNvSpPr/>
          <p:nvPr/>
        </p:nvSpPr>
        <p:spPr>
          <a:xfrm>
            <a:off x="565335" y="2823870"/>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System.Data</a:t>
            </a:r>
            <a:endParaRPr lang="en-US" sz="1324" dirty="0">
              <a:solidFill>
                <a:srgbClr val="FFFFFF"/>
              </a:solidFill>
              <a:cs typeface="Helvetica Light"/>
            </a:endParaRPr>
          </a:p>
        </p:txBody>
      </p:sp>
      <p:sp>
        <p:nvSpPr>
          <p:cNvPr id="25" name="Rounded Rectangle 24"/>
          <p:cNvSpPr/>
          <p:nvPr/>
        </p:nvSpPr>
        <p:spPr>
          <a:xfrm>
            <a:off x="2193282" y="2823870"/>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System.Windows</a:t>
            </a:r>
            <a:endParaRPr lang="en-US" sz="1324" dirty="0">
              <a:solidFill>
                <a:srgbClr val="FFFFFF"/>
              </a:solidFill>
              <a:cs typeface="Helvetica Light"/>
            </a:endParaRPr>
          </a:p>
        </p:txBody>
      </p:sp>
      <p:sp>
        <p:nvSpPr>
          <p:cNvPr id="30" name="Rounded Rectangle 29"/>
          <p:cNvSpPr/>
          <p:nvPr/>
        </p:nvSpPr>
        <p:spPr>
          <a:xfrm>
            <a:off x="3821228" y="2823870"/>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System.Numerics</a:t>
            </a:r>
            <a:endParaRPr lang="en-US" sz="1324" dirty="0">
              <a:solidFill>
                <a:srgbClr val="FFFFFF"/>
              </a:solidFill>
              <a:cs typeface="Helvetica Light"/>
            </a:endParaRPr>
          </a:p>
        </p:txBody>
      </p:sp>
      <p:sp>
        <p:nvSpPr>
          <p:cNvPr id="31" name="Rounded Rectangle 30"/>
          <p:cNvSpPr/>
          <p:nvPr/>
        </p:nvSpPr>
        <p:spPr>
          <a:xfrm>
            <a:off x="5449174" y="2823870"/>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System.Core</a:t>
            </a:r>
            <a:endParaRPr lang="en-US" sz="1324" dirty="0">
              <a:solidFill>
                <a:srgbClr val="FFFFFF"/>
              </a:solidFill>
              <a:cs typeface="Helvetica Light"/>
            </a:endParaRPr>
          </a:p>
        </p:txBody>
      </p:sp>
      <p:sp>
        <p:nvSpPr>
          <p:cNvPr id="37" name="Rounded Rectangle 36"/>
          <p:cNvSpPr/>
          <p:nvPr/>
        </p:nvSpPr>
        <p:spPr>
          <a:xfrm>
            <a:off x="7077121" y="2823870"/>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103" dirty="0" err="1">
                <a:solidFill>
                  <a:srgbClr val="FFFFFF"/>
                </a:solidFill>
                <a:cs typeface="Helvetica Light"/>
              </a:rPr>
              <a:t>System.ServiceModel</a:t>
            </a:r>
            <a:endParaRPr lang="en-US" sz="1103" dirty="0">
              <a:solidFill>
                <a:srgbClr val="FFFFFF"/>
              </a:solidFill>
              <a:cs typeface="Helvetica Light"/>
            </a:endParaRPr>
          </a:p>
        </p:txBody>
      </p:sp>
      <p:sp>
        <p:nvSpPr>
          <p:cNvPr id="38" name="Rounded Rectangle 37"/>
          <p:cNvSpPr/>
          <p:nvPr/>
        </p:nvSpPr>
        <p:spPr>
          <a:xfrm>
            <a:off x="568704"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System.Net</a:t>
            </a:r>
            <a:endParaRPr lang="en-US" sz="1324" dirty="0">
              <a:solidFill>
                <a:srgbClr val="FFFFFF"/>
              </a:solidFill>
              <a:cs typeface="Helvetica Light"/>
            </a:endParaRPr>
          </a:p>
        </p:txBody>
      </p:sp>
      <p:sp>
        <p:nvSpPr>
          <p:cNvPr id="39" name="Rounded Rectangle 38"/>
          <p:cNvSpPr/>
          <p:nvPr/>
        </p:nvSpPr>
        <p:spPr>
          <a:xfrm>
            <a:off x="2196650"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a:solidFill>
                  <a:srgbClr val="FFFFFF"/>
                </a:solidFill>
                <a:cs typeface="Helvetica Light"/>
              </a:rPr>
              <a:t>System</a:t>
            </a:r>
          </a:p>
        </p:txBody>
      </p:sp>
      <p:sp>
        <p:nvSpPr>
          <p:cNvPr id="40" name="Rounded Rectangle 39"/>
          <p:cNvSpPr/>
          <p:nvPr/>
        </p:nvSpPr>
        <p:spPr>
          <a:xfrm>
            <a:off x="3824596"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System.IO</a:t>
            </a:r>
            <a:endParaRPr lang="en-US" sz="1324" dirty="0">
              <a:solidFill>
                <a:srgbClr val="FFFFFF"/>
              </a:solidFill>
              <a:cs typeface="Helvetica Light"/>
            </a:endParaRPr>
          </a:p>
        </p:txBody>
      </p:sp>
      <p:sp>
        <p:nvSpPr>
          <p:cNvPr id="41" name="Rounded Rectangle 40"/>
          <p:cNvSpPr/>
          <p:nvPr/>
        </p:nvSpPr>
        <p:spPr>
          <a:xfrm>
            <a:off x="5452542"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System.Linq</a:t>
            </a:r>
            <a:endParaRPr lang="en-US" sz="1324" dirty="0">
              <a:solidFill>
                <a:srgbClr val="FFFFFF"/>
              </a:solidFill>
              <a:cs typeface="Helvetica Light"/>
            </a:endParaRPr>
          </a:p>
        </p:txBody>
      </p:sp>
      <p:sp>
        <p:nvSpPr>
          <p:cNvPr id="42" name="Rounded Rectangle 41"/>
          <p:cNvSpPr/>
          <p:nvPr/>
        </p:nvSpPr>
        <p:spPr>
          <a:xfrm>
            <a:off x="7080489"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System.Xml</a:t>
            </a:r>
            <a:endParaRPr lang="en-US" sz="1324" dirty="0">
              <a:solidFill>
                <a:srgbClr val="FFFFFF"/>
              </a:solidFill>
              <a:cs typeface="Helvetica Light"/>
            </a:endParaRPr>
          </a:p>
        </p:txBody>
      </p:sp>
    </p:spTree>
    <p:extLst>
      <p:ext uri="{BB962C8B-B14F-4D97-AF65-F5344CB8AC3E}">
        <p14:creationId xmlns:p14="http://schemas.microsoft.com/office/powerpoint/2010/main" val="125570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_Visual Studio Live! Austin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3_Visual Studio Live! Las Vegas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Visual Studio Live! Las Vegas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Visual Studio Live! Austin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Visual Studio Live! Las Vegas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Visual Studio Live! Washington, D.C.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2_Visual Studio Live! Las Vegas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2066</Words>
  <Application>Microsoft Macintosh PowerPoint</Application>
  <PresentationFormat>On-screen Show (16:9)</PresentationFormat>
  <Paragraphs>437</Paragraphs>
  <Slides>41</Slides>
  <Notes>24</Notes>
  <HiddenSlides>0</HiddenSlides>
  <MMClips>0</MMClips>
  <ScaleCrop>false</ScaleCrop>
  <HeadingPairs>
    <vt:vector size="6" baseType="variant">
      <vt:variant>
        <vt:lpstr>Fonts Used</vt:lpstr>
      </vt:variant>
      <vt:variant>
        <vt:i4>9</vt:i4>
      </vt:variant>
      <vt:variant>
        <vt:lpstr>Theme</vt:lpstr>
      </vt:variant>
      <vt:variant>
        <vt:i4>12</vt:i4>
      </vt:variant>
      <vt:variant>
        <vt:lpstr>Slide Titles</vt:lpstr>
      </vt:variant>
      <vt:variant>
        <vt:i4>41</vt:i4>
      </vt:variant>
    </vt:vector>
  </HeadingPairs>
  <TitlesOfParts>
    <vt:vector size="62" baseType="lpstr">
      <vt:lpstr>Calibri</vt:lpstr>
      <vt:lpstr>Consolas</vt:lpstr>
      <vt:lpstr>Helvetica</vt:lpstr>
      <vt:lpstr>Helvetica Light</vt:lpstr>
      <vt:lpstr>Segoe UI</vt:lpstr>
      <vt:lpstr>Segoe UI Semibold</vt:lpstr>
      <vt:lpstr>Times New Roman</vt:lpstr>
      <vt:lpstr>Wingdings</vt:lpstr>
      <vt:lpstr>Arial</vt:lpstr>
      <vt:lpstr>Custom Design</vt:lpstr>
      <vt:lpstr>Visual Studio Live! Las Vegas 2017</vt:lpstr>
      <vt:lpstr>1_Custom Design</vt:lpstr>
      <vt:lpstr>Visual Studio Live! Austin 2017</vt:lpstr>
      <vt:lpstr>1_Visual Studio Live! Las Vegas 2017</vt:lpstr>
      <vt:lpstr>2_Custom Design</vt:lpstr>
      <vt:lpstr>Visual Studio Live! Washington, D.C. 2017</vt:lpstr>
      <vt:lpstr>2_Visual Studio Live! Las Vegas 2017</vt:lpstr>
      <vt:lpstr>3_Custom Design</vt:lpstr>
      <vt:lpstr>1_Visual Studio Live! Austin 2017</vt:lpstr>
      <vt:lpstr>3_Visual Studio Live! Las Vegas 2017</vt:lpstr>
      <vt:lpstr>4_Custom Design</vt:lpstr>
      <vt:lpstr>PowerPoint Presentation</vt:lpstr>
      <vt:lpstr>Kevin Ford</vt:lpstr>
      <vt:lpstr>Xamarin – Your Complete Mobile Solution</vt:lpstr>
      <vt:lpstr>Development Options</vt:lpstr>
      <vt:lpstr>PowerPoint Presentation</vt:lpstr>
      <vt:lpstr>Xamarin’s Unique Approach</vt:lpstr>
      <vt:lpstr>Windows APIs</vt:lpstr>
      <vt:lpstr>iOS – 100% API Coverage</vt:lpstr>
      <vt:lpstr>Android – 100% API Coverage</vt:lpstr>
      <vt:lpstr>Native Performance</vt:lpstr>
      <vt:lpstr>Meet Xamarin.Forms</vt:lpstr>
      <vt:lpstr>Xamarin + Xamarin.Forms</vt:lpstr>
      <vt:lpstr>PowerPoint Presentation</vt:lpstr>
      <vt:lpstr>What’s included</vt:lpstr>
      <vt:lpstr>Layouts</vt:lpstr>
      <vt:lpstr>Controls</vt:lpstr>
      <vt:lpstr>Extensibility</vt:lpstr>
      <vt:lpstr>Demo: Creating a Forms App</vt:lpstr>
      <vt:lpstr>Platform Specific Code</vt:lpstr>
      <vt:lpstr>PowerPoint Presentation</vt:lpstr>
      <vt:lpstr>Plugins for Xamarin</vt:lpstr>
      <vt:lpstr>Demo: Plugins</vt:lpstr>
      <vt:lpstr>Xamarin Forms Binding</vt:lpstr>
      <vt:lpstr>Creating a Value Converter</vt:lpstr>
      <vt:lpstr>Demo – Binding with Forms</vt:lpstr>
      <vt:lpstr>Custom Renderers</vt:lpstr>
      <vt:lpstr>Demo – Creating a Custom Renderer</vt:lpstr>
      <vt:lpstr>Bindable Native Views</vt:lpstr>
      <vt:lpstr>Creating a Native View</vt:lpstr>
      <vt:lpstr>Demo – Bindable Native Views</vt:lpstr>
      <vt:lpstr>Visual Studio Mobile Center</vt:lpstr>
      <vt:lpstr>Visual Studio Mobile Center – Build Features</vt:lpstr>
      <vt:lpstr>Visual Studio Mobile Center – Test Features</vt:lpstr>
      <vt:lpstr>Visual Studio Mobile Center – Deploy Features</vt:lpstr>
      <vt:lpstr>Visual Studio Mobile Center – Crash and Analytics</vt:lpstr>
      <vt:lpstr>Visual Studio Mobile Center – First Impressions</vt:lpstr>
      <vt:lpstr>Demo – Visual Studio Mobile Center</vt:lpstr>
      <vt:lpstr>Xamarin Profiler Preview</vt:lpstr>
      <vt:lpstr>Results that matter</vt:lpstr>
      <vt:lpstr>Results that matter</vt:lpstr>
      <vt:lpstr>Demo – Visual Studio Mobile Center</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2017-06-03T13:59:44Z</dcterms:modified>
</cp:coreProperties>
</file>